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ink/ink1.xml" ContentType="application/inkml+xml"/>
  <Override PartName="/ppt/ink/ink2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7" r:id="rId2"/>
  </p:sldMasterIdLst>
  <p:notesMasterIdLst>
    <p:notesMasterId r:id="rId22"/>
  </p:notesMasterIdLst>
  <p:sldIdLst>
    <p:sldId id="256" r:id="rId3"/>
    <p:sldId id="303" r:id="rId4"/>
    <p:sldId id="270" r:id="rId5"/>
    <p:sldId id="258" r:id="rId6"/>
    <p:sldId id="317" r:id="rId7"/>
    <p:sldId id="318" r:id="rId8"/>
    <p:sldId id="319" r:id="rId9"/>
    <p:sldId id="320" r:id="rId10"/>
    <p:sldId id="272" r:id="rId11"/>
    <p:sldId id="291" r:id="rId12"/>
    <p:sldId id="292" r:id="rId13"/>
    <p:sldId id="300" r:id="rId14"/>
    <p:sldId id="301" r:id="rId15"/>
    <p:sldId id="273" r:id="rId16"/>
    <p:sldId id="298" r:id="rId17"/>
    <p:sldId id="299" r:id="rId18"/>
    <p:sldId id="259" r:id="rId19"/>
    <p:sldId id="260" r:id="rId20"/>
    <p:sldId id="261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2"/>
    <a:srgbClr val="283160"/>
    <a:srgbClr val="71E4FF"/>
    <a:srgbClr val="FFB600"/>
    <a:srgbClr val="001636"/>
    <a:srgbClr val="012549"/>
    <a:srgbClr val="7340E8"/>
    <a:srgbClr val="8B41BF"/>
    <a:srgbClr val="B84275"/>
    <a:srgbClr val="E74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9:20:08.11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1963 77 24575,'0'0'0,"-12"0"0,-20 0 0,-12 0 0,-17 0 0,-9 0 0,-11 0 0,-7 9 0,4 1 0,8 0 0,2 3 0,4-2 0,-5 2 0,-5 3 0,-9 3 0,-1 2 0,-13 6 0,3 2 0,4 5 0,6-5 0,6-2 0,15 4 0,8-7 0,12 0 0,10-1 0,7-6 0,5 1 0,3 9 0,6 3 0,1 10 0,0 5 0,-2 4 0,-1 6 0,-2 10 0,4-4 0,5-1 0,4 1 0,3-3 0,3 2 0,3 3 0,0-2 0,1 3 0,0-4 0,-1-7 0,10 7 0,1-2 0,8 12 0,0-1 0,11-1 0,1 4 0,2-9 0,8 6 0,4 0 0,7-3 0,2-9 0,6 1 0,14 1 0,8-2 0,8-1 0,5-8 0,-7-6 0,1-7 0,4-5 0,-2-3 0,-3-3 0,-5 0 0,-13-6 0,-8-5 0,-12 0 0,-11-3 0,-1-3 0,9 2 0,2-2 0,7 4 0,6 3 0,14 3 0,4-2 0,2-2 0,-1-5 0,-1 3 0,2 2 0,13 3 0,18 3 0,5 2 0,13 2 0,3-4 0,5 1 0,-7 0 0,-3-5 0,-8-3 0,-3 1 0,-7-3 0,-9-3 0,-10 2 0,-12-1 0,-7 3 0,-13-2 0,-7-1 0,-9-3 0,12 3 0,-1-1 0,1-1 0,-1-2 0,-1-1 0,-2-1 0,3-2 0,-1 0 0,5 0 0,-7 0 0,-6 0 0,-6-1 0,-2 1 0,0 0 0,3 0 0,6 0 0,-2 0 0,6 0 0,11 0 0,5-5 0,-1-5 0,-2-5 0,-4-3 0,-4 0 0,-3 0 0,-7-7 0,-7 4 0,-10-1 0,-6-1 0,-2 1 0,-1-1 0,5-6 0,1 1 0,1-6 0,0 6 0,4-4 0,0-4 0,-1-3 0,-1-3 0,-2 2 0,-1-2 0,-1-2 0,-5-1 0,-1-6 0,0-1 0,-4-1 0,1-9 0,-3 1 0,-4-5 0,-3 4 0,-3 2 0,-1-2 0,-2 4 0,0 2 0,-1-7 0,1 2 0,-6-9 0,-4-2 0,-15-16 0,-4 3 0,-12-4 0,-20-7 0,-19-7 0,-11-2 0,-3 14 0,-3 7 0,-6 7 0,-9 4 0,-6 2 0,-8 1 0,-12 4 0,-6 6 0,2 8 0,2 4 0,1 8 0,10 5 0,3 5 0,13 3 0,23 8 0,10 0 0,18 6 0,4 3 0,6 5 0,8 2 0,1 2 0,1 1 0,0 1 0,-7 5 0,-6 0 0,-7-1 0,-14 4 0,-13 0 0,-3 2 0,-14-1 0,8-1 0,5-3 0,1-2 0,-4-2 0,-5-2 0,-16 1 0,-16-2 0,-4 1 0,-5-1 0,6 1 0,14 0 0,20 0 0,22 0 0,25 4 0,21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9:20:32.11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9837.86426"/>
      <inkml:brushProperty name="anchorY" value="6091.54053"/>
      <inkml:brushProperty name="scaleFactor" value="0.5"/>
    </inkml:brush>
  </inkml:definitions>
  <inkml:trace contextRef="#ctx0" brushRef="#br0">487 77 24575,'0'0'0,"-4"0"0,-7 0 0,-8 0 0,-5 0 0,-12 4 0,-2 11 0,0 10 0,-2 18 0,3 13 0,-2 18 0,3 8 0,-2 7 0,7 15 0,-1 2 0,7 7 0,6-6 0,7 2 0,5-8 0,13-8 0,0-71 0,-1-2 0,13 35 0,-8-28 0,25 41 0,33 33 0,-41-71 0,38 36 0,48 35 0,15 0 0,11 5 0,21-1 0,13-1 0,25-2 0,23-11 0,18-12 0,19-11 0,24-13 0,10-12 0,12-13 0,1-12 0,0-8 0,-13-6 0,-13-4 0,-23-12 0,-26-14 0,-31-16 0,-155 30 0,69-30 0,-81 28 0,-2-1 0,36-25 0,-42 26 0,-1-3 0,29-27 0,-36 29 0,0-1 0,23-32 0,-26 32 0,-1-1 0,13-29 0,-17 31 0,-1-2 0,9-29 0,0-31 0,-10 1 0,-5 2 0,-4-4 0,-1 0 0,0 0 0,1-3 0,-4 1 0,-13 1 0,-15-3 0,-14-4 0,-15 6 0,-13-2 0,-14 2 0,-17-3 0,-19 2 0,-15 6 0,-13 7 0,-18 2 0,-6 6 0,-13 3 0,-3 9 0,-8 7 0,-1 2 0,1-5 0,2 3 0,-3 4 0,2 3 0,7 3 0,7 3 0,16 3 0,15 0 0,19 2 0,20-1 0,18 6 0,13 4 0,14 5 0,15 4 0,8 3 0,0 2 0,7 0 0,0 1 0,0 0 0,-1 0 0,3 0 0,-5-1 0,4 0 0,-2 0 0,-1 5 0,0 5 0,3 0 0,9 3 0,10-1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3176"/>
            <a:ext cx="12192000" cy="6904037"/>
            <a:chOff x="0" y="3176"/>
            <a:chExt cx="12192000" cy="6904037"/>
          </a:xfrm>
        </p:grpSpPr>
        <p:sp>
          <p:nvSpPr>
            <p:cNvPr id="10558" name="Freeform 808"/>
            <p:cNvSpPr/>
            <p:nvPr userDrawn="1"/>
          </p:nvSpPr>
          <p:spPr bwMode="auto">
            <a:xfrm>
              <a:off x="95250" y="3176"/>
              <a:ext cx="12096750" cy="6753225"/>
            </a:xfrm>
            <a:custGeom>
              <a:avLst/>
              <a:gdLst>
                <a:gd name="T0" fmla="*/ 7620 w 7620"/>
                <a:gd name="T1" fmla="*/ 1982 h 4260"/>
                <a:gd name="T2" fmla="*/ 5440 w 7620"/>
                <a:gd name="T3" fmla="*/ 1050 h 4260"/>
                <a:gd name="T4" fmla="*/ 3138 w 7620"/>
                <a:gd name="T5" fmla="*/ 115 h 4260"/>
                <a:gd name="T6" fmla="*/ 2335 w 7620"/>
                <a:gd name="T7" fmla="*/ 0 h 4260"/>
                <a:gd name="T8" fmla="*/ 0 w 7620"/>
                <a:gd name="T9" fmla="*/ 0 h 4260"/>
                <a:gd name="T10" fmla="*/ 0 w 7620"/>
                <a:gd name="T11" fmla="*/ 4260 h 4260"/>
                <a:gd name="T12" fmla="*/ 2622 w 7620"/>
                <a:gd name="T13" fmla="*/ 4260 h 4260"/>
                <a:gd name="T14" fmla="*/ 3403 w 7620"/>
                <a:gd name="T15" fmla="*/ 3924 h 4260"/>
                <a:gd name="T16" fmla="*/ 5385 w 7620"/>
                <a:gd name="T17" fmla="*/ 3031 h 4260"/>
                <a:gd name="T18" fmla="*/ 7620 w 7620"/>
                <a:gd name="T19" fmla="*/ 2696 h 4260"/>
                <a:gd name="T20" fmla="*/ 7620 w 7620"/>
                <a:gd name="T21" fmla="*/ 1982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20" h="4260">
                  <a:moveTo>
                    <a:pt x="7620" y="1982"/>
                  </a:moveTo>
                  <a:cubicBezTo>
                    <a:pt x="7008" y="1997"/>
                    <a:pt x="5839" y="1574"/>
                    <a:pt x="5440" y="1050"/>
                  </a:cubicBezTo>
                  <a:cubicBezTo>
                    <a:pt x="4994" y="464"/>
                    <a:pt x="4268" y="171"/>
                    <a:pt x="3138" y="115"/>
                  </a:cubicBezTo>
                  <a:cubicBezTo>
                    <a:pt x="2816" y="99"/>
                    <a:pt x="2550" y="55"/>
                    <a:pt x="23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260"/>
                    <a:pt x="0" y="4260"/>
                    <a:pt x="0" y="4260"/>
                  </a:cubicBezTo>
                  <a:cubicBezTo>
                    <a:pt x="2622" y="4260"/>
                    <a:pt x="2622" y="4260"/>
                    <a:pt x="2622" y="4260"/>
                  </a:cubicBezTo>
                  <a:cubicBezTo>
                    <a:pt x="2969" y="4137"/>
                    <a:pt x="3243" y="4004"/>
                    <a:pt x="3403" y="3924"/>
                  </a:cubicBezTo>
                  <a:cubicBezTo>
                    <a:pt x="3794" y="3729"/>
                    <a:pt x="4659" y="2934"/>
                    <a:pt x="5385" y="3031"/>
                  </a:cubicBezTo>
                  <a:cubicBezTo>
                    <a:pt x="5956" y="3108"/>
                    <a:pt x="7142" y="2822"/>
                    <a:pt x="7620" y="2696"/>
                  </a:cubicBezTo>
                  <a:lnTo>
                    <a:pt x="7620" y="1982"/>
                  </a:lnTo>
                  <a:close/>
                </a:path>
              </a:pathLst>
            </a:custGeom>
            <a:solidFill>
              <a:srgbClr val="1F6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9" name="Freeform 809"/>
            <p:cNvSpPr/>
            <p:nvPr userDrawn="1"/>
          </p:nvSpPr>
          <p:spPr bwMode="auto">
            <a:xfrm>
              <a:off x="0" y="3176"/>
              <a:ext cx="12192000" cy="6848475"/>
            </a:xfrm>
            <a:custGeom>
              <a:avLst/>
              <a:gdLst>
                <a:gd name="T0" fmla="*/ 7680 w 7680"/>
                <a:gd name="T1" fmla="*/ 2038 h 4320"/>
                <a:gd name="T2" fmla="*/ 5441 w 7680"/>
                <a:gd name="T3" fmla="*/ 1110 h 4320"/>
                <a:gd name="T4" fmla="*/ 3139 w 7680"/>
                <a:gd name="T5" fmla="*/ 175 h 4320"/>
                <a:gd name="T6" fmla="*/ 2133 w 7680"/>
                <a:gd name="T7" fmla="*/ 0 h 4320"/>
                <a:gd name="T8" fmla="*/ 0 w 7680"/>
                <a:gd name="T9" fmla="*/ 0 h 4320"/>
                <a:gd name="T10" fmla="*/ 0 w 7680"/>
                <a:gd name="T11" fmla="*/ 4320 h 4320"/>
                <a:gd name="T12" fmla="*/ 2622 w 7680"/>
                <a:gd name="T13" fmla="*/ 4320 h 4320"/>
                <a:gd name="T14" fmla="*/ 3404 w 7680"/>
                <a:gd name="T15" fmla="*/ 3984 h 4320"/>
                <a:gd name="T16" fmla="*/ 5385 w 7680"/>
                <a:gd name="T17" fmla="*/ 3091 h 4320"/>
                <a:gd name="T18" fmla="*/ 7680 w 7680"/>
                <a:gd name="T19" fmla="*/ 2740 h 4320"/>
                <a:gd name="T20" fmla="*/ 7680 w 7680"/>
                <a:gd name="T21" fmla="*/ 2038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4320">
                  <a:moveTo>
                    <a:pt x="7680" y="2038"/>
                  </a:moveTo>
                  <a:cubicBezTo>
                    <a:pt x="7087" y="2085"/>
                    <a:pt x="5853" y="1651"/>
                    <a:pt x="5441" y="1110"/>
                  </a:cubicBezTo>
                  <a:cubicBezTo>
                    <a:pt x="4994" y="524"/>
                    <a:pt x="4269" y="231"/>
                    <a:pt x="3139" y="175"/>
                  </a:cubicBezTo>
                  <a:cubicBezTo>
                    <a:pt x="2706" y="154"/>
                    <a:pt x="2376" y="81"/>
                    <a:pt x="21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2622" y="4320"/>
                    <a:pt x="2622" y="4320"/>
                    <a:pt x="2622" y="4320"/>
                  </a:cubicBezTo>
                  <a:cubicBezTo>
                    <a:pt x="2970" y="4196"/>
                    <a:pt x="3243" y="4064"/>
                    <a:pt x="3404" y="3984"/>
                  </a:cubicBezTo>
                  <a:cubicBezTo>
                    <a:pt x="3794" y="3789"/>
                    <a:pt x="4659" y="2993"/>
                    <a:pt x="5385" y="3091"/>
                  </a:cubicBezTo>
                  <a:cubicBezTo>
                    <a:pt x="5982" y="3171"/>
                    <a:pt x="7250" y="2855"/>
                    <a:pt x="7680" y="2740"/>
                  </a:cubicBezTo>
                  <a:lnTo>
                    <a:pt x="7680" y="2038"/>
                  </a:lnTo>
                  <a:close/>
                </a:path>
              </a:pathLst>
            </a:custGeom>
            <a:solidFill>
              <a:srgbClr val="021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0" name="Freeform 810"/>
            <p:cNvSpPr/>
            <p:nvPr userDrawn="1"/>
          </p:nvSpPr>
          <p:spPr bwMode="auto">
            <a:xfrm>
              <a:off x="715963" y="1112838"/>
              <a:ext cx="2428875" cy="2341563"/>
            </a:xfrm>
            <a:custGeom>
              <a:avLst/>
              <a:gdLst>
                <a:gd name="T0" fmla="*/ 186 w 1530"/>
                <a:gd name="T1" fmla="*/ 1477 h 1477"/>
                <a:gd name="T2" fmla="*/ 1530 w 1530"/>
                <a:gd name="T3" fmla="*/ 676 h 1477"/>
                <a:gd name="T4" fmla="*/ 429 w 1530"/>
                <a:gd name="T5" fmla="*/ 391 h 1477"/>
                <a:gd name="T6" fmla="*/ 186 w 1530"/>
                <a:gd name="T7" fmla="*/ 1477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0" h="1477">
                  <a:moveTo>
                    <a:pt x="186" y="1477"/>
                  </a:moveTo>
                  <a:cubicBezTo>
                    <a:pt x="186" y="1477"/>
                    <a:pt x="0" y="519"/>
                    <a:pt x="1530" y="676"/>
                  </a:cubicBezTo>
                  <a:cubicBezTo>
                    <a:pt x="1530" y="676"/>
                    <a:pt x="1113" y="0"/>
                    <a:pt x="429" y="391"/>
                  </a:cubicBezTo>
                  <a:cubicBezTo>
                    <a:pt x="29" y="619"/>
                    <a:pt x="186" y="1477"/>
                    <a:pt x="186" y="1477"/>
                  </a:cubicBezTo>
                  <a:close/>
                </a:path>
              </a:pathLst>
            </a:custGeom>
            <a:solidFill>
              <a:srgbClr val="082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1" name="Freeform 811"/>
            <p:cNvSpPr/>
            <p:nvPr userDrawn="1"/>
          </p:nvSpPr>
          <p:spPr bwMode="auto">
            <a:xfrm>
              <a:off x="157163" y="4144963"/>
              <a:ext cx="2136775" cy="2762250"/>
            </a:xfrm>
            <a:custGeom>
              <a:avLst/>
              <a:gdLst>
                <a:gd name="T0" fmla="*/ 648 w 1346"/>
                <a:gd name="T1" fmla="*/ 0 h 1742"/>
                <a:gd name="T2" fmla="*/ 0 w 1346"/>
                <a:gd name="T3" fmla="*/ 1424 h 1742"/>
                <a:gd name="T4" fmla="*/ 1067 w 1346"/>
                <a:gd name="T5" fmla="*/ 1031 h 1742"/>
                <a:gd name="T6" fmla="*/ 648 w 1346"/>
                <a:gd name="T7" fmla="*/ 0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6" h="1742">
                  <a:moveTo>
                    <a:pt x="648" y="0"/>
                  </a:moveTo>
                  <a:cubicBezTo>
                    <a:pt x="648" y="0"/>
                    <a:pt x="1346" y="681"/>
                    <a:pt x="0" y="1424"/>
                  </a:cubicBezTo>
                  <a:cubicBezTo>
                    <a:pt x="0" y="1424"/>
                    <a:pt x="728" y="1742"/>
                    <a:pt x="1067" y="1031"/>
                  </a:cubicBezTo>
                  <a:cubicBezTo>
                    <a:pt x="1266" y="615"/>
                    <a:pt x="648" y="0"/>
                    <a:pt x="648" y="0"/>
                  </a:cubicBezTo>
                  <a:close/>
                </a:path>
              </a:pathLst>
            </a:custGeom>
            <a:solidFill>
              <a:srgbClr val="082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2" name="Freeform 812"/>
            <p:cNvSpPr/>
            <p:nvPr userDrawn="1"/>
          </p:nvSpPr>
          <p:spPr bwMode="auto">
            <a:xfrm>
              <a:off x="4967288" y="2487613"/>
              <a:ext cx="2562225" cy="2432050"/>
            </a:xfrm>
            <a:custGeom>
              <a:avLst/>
              <a:gdLst>
                <a:gd name="T0" fmla="*/ 1614 w 1614"/>
                <a:gd name="T1" fmla="*/ 1187 h 1534"/>
                <a:gd name="T2" fmla="*/ 596 w 1614"/>
                <a:gd name="T3" fmla="*/ 0 h 1534"/>
                <a:gd name="T4" fmla="*/ 502 w 1614"/>
                <a:gd name="T5" fmla="*/ 1133 h 1534"/>
                <a:gd name="T6" fmla="*/ 1614 w 1614"/>
                <a:gd name="T7" fmla="*/ 1187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4" h="1534">
                  <a:moveTo>
                    <a:pt x="1614" y="1187"/>
                  </a:moveTo>
                  <a:cubicBezTo>
                    <a:pt x="1614" y="1187"/>
                    <a:pt x="702" y="1534"/>
                    <a:pt x="596" y="0"/>
                  </a:cubicBezTo>
                  <a:cubicBezTo>
                    <a:pt x="596" y="0"/>
                    <a:pt x="0" y="527"/>
                    <a:pt x="502" y="1133"/>
                  </a:cubicBezTo>
                  <a:cubicBezTo>
                    <a:pt x="796" y="1489"/>
                    <a:pt x="1614" y="1187"/>
                    <a:pt x="1614" y="1187"/>
                  </a:cubicBezTo>
                  <a:close/>
                </a:path>
              </a:pathLst>
            </a:custGeom>
            <a:solidFill>
              <a:srgbClr val="082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105506"/>
            <a:ext cx="6099175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800463"/>
            <a:ext cx="6099175" cy="127964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4642205"/>
            <a:ext cx="7381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4253976"/>
            <a:ext cx="7381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5" y="671286"/>
            <a:ext cx="5543919" cy="556622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83" name="图形 208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38214"/>
            <a:ext cx="12192000" cy="2419786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5" y="3238500"/>
            <a:ext cx="613727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5" y="4133850"/>
            <a:ext cx="613727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2931754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5237990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82962" y="4941719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91" y="649546"/>
            <a:ext cx="3147818" cy="31604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F75B-023E-43CB-A268-84FCBBE05EE5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D37C-6365-41BB-9EDC-A8A6830DB8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F75B-023E-43CB-A268-84FCBBE05EE5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D37C-6365-41BB-9EDC-A8A6830DB8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83" name="图形 208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38214"/>
            <a:ext cx="12192000" cy="2419786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5" y="3238500"/>
            <a:ext cx="613727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5" y="4133850"/>
            <a:ext cx="613727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2931754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5237990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82962" y="4941719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91" y="649546"/>
            <a:ext cx="3147818" cy="31604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F75B-023E-43CB-A268-84FCBBE05EE5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D37C-6365-41BB-9EDC-A8A6830DB8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F75B-023E-43CB-A268-84FCBBE05EE5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D37C-6365-41BB-9EDC-A8A6830DB8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3176"/>
            <a:ext cx="12192000" cy="6904037"/>
            <a:chOff x="0" y="3176"/>
            <a:chExt cx="12192000" cy="6904037"/>
          </a:xfrm>
        </p:grpSpPr>
        <p:sp>
          <p:nvSpPr>
            <p:cNvPr id="10558" name="Freeform 808"/>
            <p:cNvSpPr/>
            <p:nvPr userDrawn="1"/>
          </p:nvSpPr>
          <p:spPr bwMode="auto">
            <a:xfrm>
              <a:off x="95250" y="3176"/>
              <a:ext cx="12096750" cy="6753225"/>
            </a:xfrm>
            <a:custGeom>
              <a:avLst/>
              <a:gdLst>
                <a:gd name="T0" fmla="*/ 7620 w 7620"/>
                <a:gd name="T1" fmla="*/ 1982 h 4260"/>
                <a:gd name="T2" fmla="*/ 5440 w 7620"/>
                <a:gd name="T3" fmla="*/ 1050 h 4260"/>
                <a:gd name="T4" fmla="*/ 3138 w 7620"/>
                <a:gd name="T5" fmla="*/ 115 h 4260"/>
                <a:gd name="T6" fmla="*/ 2335 w 7620"/>
                <a:gd name="T7" fmla="*/ 0 h 4260"/>
                <a:gd name="T8" fmla="*/ 0 w 7620"/>
                <a:gd name="T9" fmla="*/ 0 h 4260"/>
                <a:gd name="T10" fmla="*/ 0 w 7620"/>
                <a:gd name="T11" fmla="*/ 4260 h 4260"/>
                <a:gd name="T12" fmla="*/ 2622 w 7620"/>
                <a:gd name="T13" fmla="*/ 4260 h 4260"/>
                <a:gd name="T14" fmla="*/ 3403 w 7620"/>
                <a:gd name="T15" fmla="*/ 3924 h 4260"/>
                <a:gd name="T16" fmla="*/ 5385 w 7620"/>
                <a:gd name="T17" fmla="*/ 3031 h 4260"/>
                <a:gd name="T18" fmla="*/ 7620 w 7620"/>
                <a:gd name="T19" fmla="*/ 2696 h 4260"/>
                <a:gd name="T20" fmla="*/ 7620 w 7620"/>
                <a:gd name="T21" fmla="*/ 1982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20" h="4260">
                  <a:moveTo>
                    <a:pt x="7620" y="1982"/>
                  </a:moveTo>
                  <a:cubicBezTo>
                    <a:pt x="7008" y="1997"/>
                    <a:pt x="5839" y="1574"/>
                    <a:pt x="5440" y="1050"/>
                  </a:cubicBezTo>
                  <a:cubicBezTo>
                    <a:pt x="4994" y="464"/>
                    <a:pt x="4268" y="171"/>
                    <a:pt x="3138" y="115"/>
                  </a:cubicBezTo>
                  <a:cubicBezTo>
                    <a:pt x="2816" y="99"/>
                    <a:pt x="2550" y="55"/>
                    <a:pt x="23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260"/>
                    <a:pt x="0" y="4260"/>
                    <a:pt x="0" y="4260"/>
                  </a:cubicBezTo>
                  <a:cubicBezTo>
                    <a:pt x="2622" y="4260"/>
                    <a:pt x="2622" y="4260"/>
                    <a:pt x="2622" y="4260"/>
                  </a:cubicBezTo>
                  <a:cubicBezTo>
                    <a:pt x="2969" y="4137"/>
                    <a:pt x="3243" y="4004"/>
                    <a:pt x="3403" y="3924"/>
                  </a:cubicBezTo>
                  <a:cubicBezTo>
                    <a:pt x="3794" y="3729"/>
                    <a:pt x="4659" y="2934"/>
                    <a:pt x="5385" y="3031"/>
                  </a:cubicBezTo>
                  <a:cubicBezTo>
                    <a:pt x="5956" y="3108"/>
                    <a:pt x="7142" y="2822"/>
                    <a:pt x="7620" y="2696"/>
                  </a:cubicBezTo>
                  <a:lnTo>
                    <a:pt x="7620" y="1982"/>
                  </a:lnTo>
                  <a:close/>
                </a:path>
              </a:pathLst>
            </a:custGeom>
            <a:solidFill>
              <a:srgbClr val="1F6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9" name="Freeform 809"/>
            <p:cNvSpPr/>
            <p:nvPr userDrawn="1"/>
          </p:nvSpPr>
          <p:spPr bwMode="auto">
            <a:xfrm>
              <a:off x="0" y="3176"/>
              <a:ext cx="12192000" cy="6848475"/>
            </a:xfrm>
            <a:custGeom>
              <a:avLst/>
              <a:gdLst>
                <a:gd name="T0" fmla="*/ 7680 w 7680"/>
                <a:gd name="T1" fmla="*/ 2038 h 4320"/>
                <a:gd name="T2" fmla="*/ 5441 w 7680"/>
                <a:gd name="T3" fmla="*/ 1110 h 4320"/>
                <a:gd name="T4" fmla="*/ 3139 w 7680"/>
                <a:gd name="T5" fmla="*/ 175 h 4320"/>
                <a:gd name="T6" fmla="*/ 2133 w 7680"/>
                <a:gd name="T7" fmla="*/ 0 h 4320"/>
                <a:gd name="T8" fmla="*/ 0 w 7680"/>
                <a:gd name="T9" fmla="*/ 0 h 4320"/>
                <a:gd name="T10" fmla="*/ 0 w 7680"/>
                <a:gd name="T11" fmla="*/ 4320 h 4320"/>
                <a:gd name="T12" fmla="*/ 2622 w 7680"/>
                <a:gd name="T13" fmla="*/ 4320 h 4320"/>
                <a:gd name="T14" fmla="*/ 3404 w 7680"/>
                <a:gd name="T15" fmla="*/ 3984 h 4320"/>
                <a:gd name="T16" fmla="*/ 5385 w 7680"/>
                <a:gd name="T17" fmla="*/ 3091 h 4320"/>
                <a:gd name="T18" fmla="*/ 7680 w 7680"/>
                <a:gd name="T19" fmla="*/ 2740 h 4320"/>
                <a:gd name="T20" fmla="*/ 7680 w 7680"/>
                <a:gd name="T21" fmla="*/ 2038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4320">
                  <a:moveTo>
                    <a:pt x="7680" y="2038"/>
                  </a:moveTo>
                  <a:cubicBezTo>
                    <a:pt x="7087" y="2085"/>
                    <a:pt x="5853" y="1651"/>
                    <a:pt x="5441" y="1110"/>
                  </a:cubicBezTo>
                  <a:cubicBezTo>
                    <a:pt x="4994" y="524"/>
                    <a:pt x="4269" y="231"/>
                    <a:pt x="3139" y="175"/>
                  </a:cubicBezTo>
                  <a:cubicBezTo>
                    <a:pt x="2706" y="154"/>
                    <a:pt x="2376" y="81"/>
                    <a:pt x="21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2622" y="4320"/>
                    <a:pt x="2622" y="4320"/>
                    <a:pt x="2622" y="4320"/>
                  </a:cubicBezTo>
                  <a:cubicBezTo>
                    <a:pt x="2970" y="4196"/>
                    <a:pt x="3243" y="4064"/>
                    <a:pt x="3404" y="3984"/>
                  </a:cubicBezTo>
                  <a:cubicBezTo>
                    <a:pt x="3794" y="3789"/>
                    <a:pt x="4659" y="2993"/>
                    <a:pt x="5385" y="3091"/>
                  </a:cubicBezTo>
                  <a:cubicBezTo>
                    <a:pt x="5982" y="3171"/>
                    <a:pt x="7250" y="2855"/>
                    <a:pt x="7680" y="2740"/>
                  </a:cubicBezTo>
                  <a:lnTo>
                    <a:pt x="7680" y="2038"/>
                  </a:lnTo>
                  <a:close/>
                </a:path>
              </a:pathLst>
            </a:custGeom>
            <a:solidFill>
              <a:srgbClr val="021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0" name="Freeform 810"/>
            <p:cNvSpPr/>
            <p:nvPr userDrawn="1"/>
          </p:nvSpPr>
          <p:spPr bwMode="auto">
            <a:xfrm>
              <a:off x="715963" y="1112838"/>
              <a:ext cx="2428875" cy="2341563"/>
            </a:xfrm>
            <a:custGeom>
              <a:avLst/>
              <a:gdLst>
                <a:gd name="T0" fmla="*/ 186 w 1530"/>
                <a:gd name="T1" fmla="*/ 1477 h 1477"/>
                <a:gd name="T2" fmla="*/ 1530 w 1530"/>
                <a:gd name="T3" fmla="*/ 676 h 1477"/>
                <a:gd name="T4" fmla="*/ 429 w 1530"/>
                <a:gd name="T5" fmla="*/ 391 h 1477"/>
                <a:gd name="T6" fmla="*/ 186 w 1530"/>
                <a:gd name="T7" fmla="*/ 1477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0" h="1477">
                  <a:moveTo>
                    <a:pt x="186" y="1477"/>
                  </a:moveTo>
                  <a:cubicBezTo>
                    <a:pt x="186" y="1477"/>
                    <a:pt x="0" y="519"/>
                    <a:pt x="1530" y="676"/>
                  </a:cubicBezTo>
                  <a:cubicBezTo>
                    <a:pt x="1530" y="676"/>
                    <a:pt x="1113" y="0"/>
                    <a:pt x="429" y="391"/>
                  </a:cubicBezTo>
                  <a:cubicBezTo>
                    <a:pt x="29" y="619"/>
                    <a:pt x="186" y="1477"/>
                    <a:pt x="186" y="1477"/>
                  </a:cubicBezTo>
                  <a:close/>
                </a:path>
              </a:pathLst>
            </a:custGeom>
            <a:solidFill>
              <a:srgbClr val="082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1" name="Freeform 811"/>
            <p:cNvSpPr/>
            <p:nvPr userDrawn="1"/>
          </p:nvSpPr>
          <p:spPr bwMode="auto">
            <a:xfrm>
              <a:off x="157163" y="4144963"/>
              <a:ext cx="2136775" cy="2762250"/>
            </a:xfrm>
            <a:custGeom>
              <a:avLst/>
              <a:gdLst>
                <a:gd name="T0" fmla="*/ 648 w 1346"/>
                <a:gd name="T1" fmla="*/ 0 h 1742"/>
                <a:gd name="T2" fmla="*/ 0 w 1346"/>
                <a:gd name="T3" fmla="*/ 1424 h 1742"/>
                <a:gd name="T4" fmla="*/ 1067 w 1346"/>
                <a:gd name="T5" fmla="*/ 1031 h 1742"/>
                <a:gd name="T6" fmla="*/ 648 w 1346"/>
                <a:gd name="T7" fmla="*/ 0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6" h="1742">
                  <a:moveTo>
                    <a:pt x="648" y="0"/>
                  </a:moveTo>
                  <a:cubicBezTo>
                    <a:pt x="648" y="0"/>
                    <a:pt x="1346" y="681"/>
                    <a:pt x="0" y="1424"/>
                  </a:cubicBezTo>
                  <a:cubicBezTo>
                    <a:pt x="0" y="1424"/>
                    <a:pt x="728" y="1742"/>
                    <a:pt x="1067" y="1031"/>
                  </a:cubicBezTo>
                  <a:cubicBezTo>
                    <a:pt x="1266" y="615"/>
                    <a:pt x="648" y="0"/>
                    <a:pt x="648" y="0"/>
                  </a:cubicBezTo>
                  <a:close/>
                </a:path>
              </a:pathLst>
            </a:custGeom>
            <a:solidFill>
              <a:srgbClr val="082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2" name="Freeform 812"/>
            <p:cNvSpPr/>
            <p:nvPr userDrawn="1"/>
          </p:nvSpPr>
          <p:spPr bwMode="auto">
            <a:xfrm>
              <a:off x="4967288" y="2487613"/>
              <a:ext cx="2562225" cy="2432050"/>
            </a:xfrm>
            <a:custGeom>
              <a:avLst/>
              <a:gdLst>
                <a:gd name="T0" fmla="*/ 1614 w 1614"/>
                <a:gd name="T1" fmla="*/ 1187 h 1534"/>
                <a:gd name="T2" fmla="*/ 596 w 1614"/>
                <a:gd name="T3" fmla="*/ 0 h 1534"/>
                <a:gd name="T4" fmla="*/ 502 w 1614"/>
                <a:gd name="T5" fmla="*/ 1133 h 1534"/>
                <a:gd name="T6" fmla="*/ 1614 w 1614"/>
                <a:gd name="T7" fmla="*/ 1187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4" h="1534">
                  <a:moveTo>
                    <a:pt x="1614" y="1187"/>
                  </a:moveTo>
                  <a:cubicBezTo>
                    <a:pt x="1614" y="1187"/>
                    <a:pt x="702" y="1534"/>
                    <a:pt x="596" y="0"/>
                  </a:cubicBezTo>
                  <a:cubicBezTo>
                    <a:pt x="596" y="0"/>
                    <a:pt x="0" y="527"/>
                    <a:pt x="502" y="1133"/>
                  </a:cubicBezTo>
                  <a:cubicBezTo>
                    <a:pt x="796" y="1489"/>
                    <a:pt x="1614" y="1187"/>
                    <a:pt x="1614" y="1187"/>
                  </a:cubicBezTo>
                  <a:close/>
                </a:path>
              </a:pathLst>
            </a:custGeom>
            <a:solidFill>
              <a:srgbClr val="082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105506"/>
            <a:ext cx="6099175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800463"/>
            <a:ext cx="6099175" cy="127964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4642205"/>
            <a:ext cx="7381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4253976"/>
            <a:ext cx="7381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5" y="671286"/>
            <a:ext cx="5543919" cy="556622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esp32</a:t>
            </a:r>
            <a:r>
              <a:rPr lang="zh-CN" altLang="en-US" dirty="0"/>
              <a:t>视觉及</a:t>
            </a:r>
            <a:r>
              <a:rPr lang="en-US" altLang="zh-CN" dirty="0"/>
              <a:t>stm32</a:t>
            </a:r>
            <a:r>
              <a:rPr lang="zh-CN" altLang="en-US" dirty="0"/>
              <a:t>主控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卷王闹钟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西南交通大学</a:t>
            </a:r>
            <a:r>
              <a:rPr lang="en-US" altLang="en-US" dirty="0"/>
              <a:t> SWJTU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覃俊富 魏方传 刘辉健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92" y="737239"/>
            <a:ext cx="7805508" cy="58541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实现的功能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25" name="11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1" y="1733504"/>
            <a:ext cx="10891837" cy="4169044"/>
            <a:chOff x="673101" y="1733504"/>
            <a:chExt cx="10891837" cy="4169044"/>
          </a:xfrm>
        </p:grpSpPr>
        <p:cxnSp>
          <p:nvCxnSpPr>
            <p:cNvPr id="26" name="直接连接符 25"/>
            <p:cNvCxnSpPr>
              <a:stCxn id="27" idx="4"/>
              <a:endCxn id="30" idx="0"/>
            </p:cNvCxnSpPr>
            <p:nvPr/>
          </p:nvCxnSpPr>
          <p:spPr>
            <a:xfrm>
              <a:off x="6826661" y="2328828"/>
              <a:ext cx="0" cy="2854543"/>
            </a:xfrm>
            <a:prstGeom prst="lin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şḷïḍè"/>
            <p:cNvSpPr/>
            <p:nvPr/>
          </p:nvSpPr>
          <p:spPr>
            <a:xfrm>
              <a:off x="6528621" y="1733504"/>
              <a:ext cx="596080" cy="59532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îṡļïdê"/>
            <p:cNvSpPr/>
            <p:nvPr/>
          </p:nvSpPr>
          <p:spPr>
            <a:xfrm>
              <a:off x="6528621" y="2883460"/>
              <a:ext cx="596080" cy="59532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í$lïḋe"/>
            <p:cNvSpPr/>
            <p:nvPr/>
          </p:nvSpPr>
          <p:spPr>
            <a:xfrm>
              <a:off x="6528621" y="4033416"/>
              <a:ext cx="596080" cy="59532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ïşḻîḋè"/>
            <p:cNvSpPr/>
            <p:nvPr/>
          </p:nvSpPr>
          <p:spPr>
            <a:xfrm>
              <a:off x="6528621" y="5183371"/>
              <a:ext cx="596080" cy="59532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îṣḻídê"/>
            <p:cNvSpPr txBox="1"/>
            <p:nvPr/>
          </p:nvSpPr>
          <p:spPr>
            <a:xfrm>
              <a:off x="798832" y="2691383"/>
              <a:ext cx="5206875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>
                <a:buSzPct val="25000"/>
              </a:pPr>
              <a:endParaRPr lang="en-US" sz="2000" b="1" dirty="0"/>
            </a:p>
          </p:txBody>
        </p:sp>
        <p:sp>
          <p:nvSpPr>
            <p:cNvPr id="32" name="ï$ļíḓè"/>
            <p:cNvSpPr txBox="1"/>
            <p:nvPr/>
          </p:nvSpPr>
          <p:spPr>
            <a:xfrm>
              <a:off x="673101" y="3543545"/>
              <a:ext cx="5206876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endParaRPr lang="en-US" sz="1200" dirty="0"/>
            </a:p>
          </p:txBody>
        </p:sp>
        <p:grpSp>
          <p:nvGrpSpPr>
            <p:cNvPr id="33" name="îsļïḋe"/>
            <p:cNvGrpSpPr/>
            <p:nvPr/>
          </p:nvGrpSpPr>
          <p:grpSpPr>
            <a:xfrm>
              <a:off x="7348537" y="1949376"/>
              <a:ext cx="4215766" cy="503305"/>
              <a:chOff x="719137" y="1769651"/>
              <a:chExt cx="5433316" cy="503305"/>
            </a:xfrm>
          </p:grpSpPr>
          <p:sp>
            <p:nvSpPr>
              <p:cNvPr id="43" name="ïşḻïdè"/>
              <p:cNvSpPr/>
              <p:nvPr/>
            </p:nvSpPr>
            <p:spPr bwMode="auto">
              <a:xfrm>
                <a:off x="719137" y="1871732"/>
                <a:ext cx="5376847" cy="401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44" name="í$ļiḓe"/>
              <p:cNvSpPr txBox="1"/>
              <p:nvPr/>
            </p:nvSpPr>
            <p:spPr bwMode="auto">
              <a:xfrm>
                <a:off x="775606" y="1769651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时间显示</a:t>
                </a:r>
                <a:r>
                  <a:rPr lang="en-US" altLang="zh-CN" sz="2000" b="1" dirty="0"/>
                  <a:t> </a:t>
                </a:r>
                <a:r>
                  <a:rPr lang="zh-CN" altLang="en-US" sz="2000" b="1" dirty="0"/>
                  <a:t>年月日</a:t>
                </a:r>
                <a:r>
                  <a:rPr lang="en-US" altLang="zh-CN" sz="2000" b="1" dirty="0"/>
                  <a:t> </a:t>
                </a:r>
                <a:r>
                  <a:rPr lang="zh-CN" altLang="en-US" sz="2000" b="1" dirty="0"/>
                  <a:t>时分秒</a:t>
                </a:r>
                <a:r>
                  <a:rPr lang="en-US" altLang="zh-CN" sz="2000" b="1" dirty="0"/>
                  <a:t>  </a:t>
                </a:r>
                <a:r>
                  <a:rPr lang="zh-CN" altLang="en-US" sz="2000" b="1" dirty="0"/>
                  <a:t>时间储存</a:t>
                </a:r>
              </a:p>
            </p:txBody>
          </p:sp>
        </p:grpSp>
        <p:grpSp>
          <p:nvGrpSpPr>
            <p:cNvPr id="34" name="îṥḷiḑé"/>
            <p:cNvGrpSpPr/>
            <p:nvPr/>
          </p:nvGrpSpPr>
          <p:grpSpPr>
            <a:xfrm>
              <a:off x="7348537" y="2959632"/>
              <a:ext cx="4171951" cy="643005"/>
              <a:chOff x="719137" y="1629951"/>
              <a:chExt cx="5376847" cy="643005"/>
            </a:xfrm>
          </p:grpSpPr>
          <p:sp>
            <p:nvSpPr>
              <p:cNvPr id="41" name="iślïḑé"/>
              <p:cNvSpPr/>
              <p:nvPr/>
            </p:nvSpPr>
            <p:spPr bwMode="auto">
              <a:xfrm>
                <a:off x="719137" y="1871732"/>
                <a:ext cx="5376847" cy="401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42" name="iṥļíḋê"/>
              <p:cNvSpPr txBox="1"/>
              <p:nvPr/>
            </p:nvSpPr>
            <p:spPr bwMode="auto">
              <a:xfrm>
                <a:off x="719137" y="1629951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根据环境亮度自动调节数码管亮暗</a:t>
                </a:r>
              </a:p>
            </p:txBody>
          </p:sp>
        </p:grpSp>
        <p:grpSp>
          <p:nvGrpSpPr>
            <p:cNvPr id="35" name="ïṥlîďé"/>
            <p:cNvGrpSpPr/>
            <p:nvPr/>
          </p:nvGrpSpPr>
          <p:grpSpPr>
            <a:xfrm>
              <a:off x="7348537" y="4094983"/>
              <a:ext cx="4215766" cy="657610"/>
              <a:chOff x="719137" y="1615346"/>
              <a:chExt cx="5433316" cy="657610"/>
            </a:xfrm>
          </p:grpSpPr>
          <p:sp>
            <p:nvSpPr>
              <p:cNvPr id="39" name="íṡľïdê"/>
              <p:cNvSpPr/>
              <p:nvPr/>
            </p:nvSpPr>
            <p:spPr bwMode="auto">
              <a:xfrm>
                <a:off x="719137" y="1871732"/>
                <a:ext cx="5376847" cy="401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40" name="íşļïďè"/>
              <p:cNvSpPr txBox="1"/>
              <p:nvPr/>
            </p:nvSpPr>
            <p:spPr bwMode="auto">
              <a:xfrm>
                <a:off x="775606" y="1615346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温度湿度实时读取并反馈</a:t>
                </a:r>
              </a:p>
            </p:txBody>
          </p:sp>
        </p:grpSp>
        <p:grpSp>
          <p:nvGrpSpPr>
            <p:cNvPr id="36" name="îsľïḑê"/>
            <p:cNvGrpSpPr/>
            <p:nvPr/>
          </p:nvGrpSpPr>
          <p:grpSpPr>
            <a:xfrm>
              <a:off x="7348537" y="5332568"/>
              <a:ext cx="4216401" cy="569980"/>
              <a:chOff x="719137" y="1702976"/>
              <a:chExt cx="5434135" cy="569980"/>
            </a:xfrm>
          </p:grpSpPr>
          <p:sp>
            <p:nvSpPr>
              <p:cNvPr id="37" name="iṧḻîḋe"/>
              <p:cNvSpPr/>
              <p:nvPr/>
            </p:nvSpPr>
            <p:spPr bwMode="auto">
              <a:xfrm>
                <a:off x="719137" y="1871732"/>
                <a:ext cx="5376847" cy="401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38" name="îṥḻïḍé"/>
              <p:cNvSpPr txBox="1"/>
              <p:nvPr/>
            </p:nvSpPr>
            <p:spPr bwMode="auto">
              <a:xfrm>
                <a:off x="776425" y="1702976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可以设置三个闹钟</a:t>
                </a:r>
              </a:p>
            </p:txBody>
          </p:sp>
        </p:grpSp>
      </p:grpSp>
      <p:pic>
        <p:nvPicPr>
          <p:cNvPr id="5" name="图片 4" descr="[JTFTQ]H[S{{2~{GP882)I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6905" y="1233805"/>
            <a:ext cx="3781425" cy="2567940"/>
          </a:xfrm>
          <a:prstGeom prst="rect">
            <a:avLst/>
          </a:prstGeom>
        </p:spPr>
      </p:pic>
      <p:pic>
        <p:nvPicPr>
          <p:cNvPr id="6" name="图片 5" descr="A%A[J)~]L3P(1ET84]WGRL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905" y="3836035"/>
            <a:ext cx="3782060" cy="2401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</a:t>
            </a:r>
            <a:r>
              <a:rPr lang="zh-CN" altLang="en-US" dirty="0"/>
              <a:t>所使用的模块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27" name="2120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6271" y="1673261"/>
            <a:ext cx="10847388" cy="4022413"/>
            <a:chOff x="672306" y="1626906"/>
            <a:chExt cx="10847388" cy="4022413"/>
          </a:xfrm>
        </p:grpSpPr>
        <p:grpSp>
          <p:nvGrpSpPr>
            <p:cNvPr id="28" name="ísḻïḓê"/>
            <p:cNvGrpSpPr/>
            <p:nvPr/>
          </p:nvGrpSpPr>
          <p:grpSpPr>
            <a:xfrm>
              <a:off x="6948374" y="1734221"/>
              <a:ext cx="4571320" cy="2072385"/>
              <a:chOff x="6949168" y="3062041"/>
              <a:chExt cx="4571320" cy="2072385"/>
            </a:xfrm>
          </p:grpSpPr>
          <p:sp>
            <p:nvSpPr>
              <p:cNvPr id="63" name="ïš1íďê"/>
              <p:cNvSpPr/>
              <p:nvPr/>
            </p:nvSpPr>
            <p:spPr>
              <a:xfrm flipH="1">
                <a:off x="7233070" y="3062041"/>
                <a:ext cx="3889590" cy="507831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000" b="1" dirty="0"/>
                  <a:t>光敏电阻</a:t>
                </a:r>
              </a:p>
            </p:txBody>
          </p:sp>
          <p:sp>
            <p:nvSpPr>
              <p:cNvPr id="61" name="îṧḷîḓé"/>
              <p:cNvSpPr/>
              <p:nvPr/>
            </p:nvSpPr>
            <p:spPr>
              <a:xfrm flipH="1">
                <a:off x="8380422" y="4098484"/>
                <a:ext cx="3138478" cy="507831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2000" b="1" dirty="0"/>
                  <a:t>74HC595</a:t>
                </a: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8362765" y="5134426"/>
                <a:ext cx="315772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6949168" y="3746305"/>
                <a:ext cx="457132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îṣḻiḑè"/>
            <p:cNvGrpSpPr/>
            <p:nvPr/>
          </p:nvGrpSpPr>
          <p:grpSpPr>
            <a:xfrm>
              <a:off x="672306" y="1626906"/>
              <a:ext cx="4571320" cy="2179700"/>
              <a:chOff x="673100" y="2954726"/>
              <a:chExt cx="4571320" cy="2179700"/>
            </a:xfrm>
          </p:grpSpPr>
          <p:grpSp>
            <p:nvGrpSpPr>
              <p:cNvPr id="48" name="iṣlíḑé"/>
              <p:cNvGrpSpPr/>
              <p:nvPr/>
            </p:nvGrpSpPr>
            <p:grpSpPr>
              <a:xfrm>
                <a:off x="673100" y="2954726"/>
                <a:ext cx="4230588" cy="791579"/>
                <a:chOff x="7629307" y="2793548"/>
                <a:chExt cx="4230588" cy="791579"/>
              </a:xfrm>
            </p:grpSpPr>
            <p:sp>
              <p:nvSpPr>
                <p:cNvPr id="54" name="iŝļîde"/>
                <p:cNvSpPr txBox="1"/>
                <p:nvPr/>
              </p:nvSpPr>
              <p:spPr>
                <a:xfrm flipH="1">
                  <a:off x="7629307" y="3218194"/>
                  <a:ext cx="3889590" cy="36693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20000"/>
                    </a:lnSpc>
                  </a:pPr>
                  <a:endParaRPr lang="en-US" altLang="zh-CN" sz="1100" dirty="0"/>
                </a:p>
              </p:txBody>
            </p:sp>
            <p:sp>
              <p:nvSpPr>
                <p:cNvPr id="55" name="íŝļiḋé"/>
                <p:cNvSpPr/>
                <p:nvPr/>
              </p:nvSpPr>
              <p:spPr>
                <a:xfrm flipH="1">
                  <a:off x="7970305" y="2793548"/>
                  <a:ext cx="3889590" cy="507831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/>
                  <a:r>
                    <a:rPr lang="en-US" altLang="zh-CN" sz="2000" b="1" dirty="0"/>
                    <a:t>DHT11</a:t>
                  </a:r>
                  <a:endParaRPr lang="zh-CN" altLang="en-US" sz="2000" b="1" dirty="0"/>
                </a:p>
              </p:txBody>
            </p:sp>
          </p:grpSp>
          <p:sp>
            <p:nvSpPr>
              <p:cNvPr id="53" name="iṣļiḋè"/>
              <p:cNvSpPr/>
              <p:nvPr/>
            </p:nvSpPr>
            <p:spPr>
              <a:xfrm flipH="1">
                <a:off x="673102" y="4098484"/>
                <a:ext cx="3138478" cy="507831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2000" b="1" dirty="0"/>
                  <a:t>DS1302</a:t>
                </a:r>
                <a:endParaRPr lang="zh-CN" altLang="en-US" sz="2000" b="1" dirty="0"/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673100" y="5134426"/>
                <a:ext cx="315772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673100" y="3746305"/>
                <a:ext cx="457132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îṣḻíḑé"/>
            <p:cNvGrpSpPr/>
            <p:nvPr/>
          </p:nvGrpSpPr>
          <p:grpSpPr>
            <a:xfrm>
              <a:off x="3609180" y="2279886"/>
              <a:ext cx="4972051" cy="2547971"/>
              <a:chOff x="3609974" y="3607706"/>
              <a:chExt cx="4972051" cy="2547971"/>
            </a:xfrm>
          </p:grpSpPr>
          <p:sp>
            <p:nvSpPr>
              <p:cNvPr id="32" name="iṣļíde"/>
              <p:cNvSpPr/>
              <p:nvPr/>
            </p:nvSpPr>
            <p:spPr>
              <a:xfrm>
                <a:off x="4410075" y="3607707"/>
                <a:ext cx="1641024" cy="1461408"/>
              </a:xfrm>
              <a:custGeom>
                <a:avLst/>
                <a:gdLst/>
                <a:ahLst/>
                <a:cxnLst/>
                <a:rect l="0" t="0" r="0" b="0"/>
                <a:pathLst>
                  <a:path w="173" h="154" extrusionOk="0">
                    <a:moveTo>
                      <a:pt x="173" y="0"/>
                    </a:moveTo>
                    <a:cubicBezTo>
                      <a:pt x="172" y="120"/>
                      <a:pt x="172" y="120"/>
                      <a:pt x="172" y="120"/>
                    </a:cubicBezTo>
                    <a:cubicBezTo>
                      <a:pt x="164" y="120"/>
                      <a:pt x="156" y="121"/>
                      <a:pt x="148" y="123"/>
                    </a:cubicBezTo>
                    <a:cubicBezTo>
                      <a:pt x="141" y="124"/>
                      <a:pt x="133" y="127"/>
                      <a:pt x="126" y="130"/>
                    </a:cubicBezTo>
                    <a:cubicBezTo>
                      <a:pt x="119" y="133"/>
                      <a:pt x="112" y="136"/>
                      <a:pt x="105" y="140"/>
                    </a:cubicBezTo>
                    <a:cubicBezTo>
                      <a:pt x="99" y="144"/>
                      <a:pt x="92" y="149"/>
                      <a:pt x="87" y="15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11" y="58"/>
                      <a:pt x="24" y="48"/>
                      <a:pt x="37" y="40"/>
                    </a:cubicBezTo>
                    <a:cubicBezTo>
                      <a:pt x="50" y="32"/>
                      <a:pt x="64" y="25"/>
                      <a:pt x="79" y="19"/>
                    </a:cubicBezTo>
                    <a:cubicBezTo>
                      <a:pt x="93" y="13"/>
                      <a:pt x="108" y="8"/>
                      <a:pt x="124" y="5"/>
                    </a:cubicBezTo>
                    <a:cubicBezTo>
                      <a:pt x="140" y="2"/>
                      <a:pt x="156" y="0"/>
                      <a:pt x="1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išḻîdè"/>
              <p:cNvSpPr/>
              <p:nvPr/>
            </p:nvSpPr>
            <p:spPr>
              <a:xfrm>
                <a:off x="5234672" y="4742540"/>
                <a:ext cx="824595" cy="742951"/>
              </a:xfrm>
              <a:custGeom>
                <a:avLst/>
                <a:gdLst/>
                <a:ahLst/>
                <a:cxnLst/>
                <a:rect l="0" t="0" r="0" b="0"/>
                <a:pathLst>
                  <a:path w="87" h="78" extrusionOk="0">
                    <a:moveTo>
                      <a:pt x="85" y="0"/>
                    </a:moveTo>
                    <a:cubicBezTo>
                      <a:pt x="87" y="51"/>
                      <a:pt x="87" y="51"/>
                      <a:pt x="87" y="51"/>
                    </a:cubicBezTo>
                    <a:cubicBezTo>
                      <a:pt x="80" y="51"/>
                      <a:pt x="74" y="52"/>
                      <a:pt x="68" y="53"/>
                    </a:cubicBezTo>
                    <a:cubicBezTo>
                      <a:pt x="62" y="55"/>
                      <a:pt x="56" y="56"/>
                      <a:pt x="51" y="59"/>
                    </a:cubicBezTo>
                    <a:cubicBezTo>
                      <a:pt x="45" y="61"/>
                      <a:pt x="40" y="64"/>
                      <a:pt x="35" y="67"/>
                    </a:cubicBezTo>
                    <a:cubicBezTo>
                      <a:pt x="30" y="70"/>
                      <a:pt x="25" y="74"/>
                      <a:pt x="21" y="7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5" y="29"/>
                      <a:pt x="12" y="24"/>
                      <a:pt x="18" y="20"/>
                    </a:cubicBezTo>
                    <a:cubicBezTo>
                      <a:pt x="25" y="16"/>
                      <a:pt x="32" y="13"/>
                      <a:pt x="39" y="10"/>
                    </a:cubicBezTo>
                    <a:cubicBezTo>
                      <a:pt x="46" y="7"/>
                      <a:pt x="54" y="4"/>
                      <a:pt x="61" y="3"/>
                    </a:cubicBezTo>
                    <a:cubicBezTo>
                      <a:pt x="69" y="1"/>
                      <a:pt x="77" y="0"/>
                      <a:pt x="85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4" name="iṡḻïďe"/>
              <p:cNvSpPr/>
              <p:nvPr/>
            </p:nvSpPr>
            <p:spPr>
              <a:xfrm>
                <a:off x="4410076" y="4252684"/>
                <a:ext cx="1028698" cy="1232810"/>
              </a:xfrm>
              <a:custGeom>
                <a:avLst/>
                <a:gdLst/>
                <a:ahLst/>
                <a:cxnLst/>
                <a:rect l="0" t="0" r="0" b="0"/>
                <a:pathLst>
                  <a:path w="126" h="151" extrusionOk="0">
                    <a:moveTo>
                      <a:pt x="101" y="100"/>
                    </a:moveTo>
                    <a:lnTo>
                      <a:pt x="126" y="151"/>
                    </a:lnTo>
                    <a:lnTo>
                      <a:pt x="48" y="73"/>
                    </a:lnTo>
                    <a:lnTo>
                      <a:pt x="0" y="0"/>
                    </a:lnTo>
                    <a:lnTo>
                      <a:pt x="101" y="10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5" name="íṧ1ídé"/>
              <p:cNvSpPr/>
              <p:nvPr/>
            </p:nvSpPr>
            <p:spPr>
              <a:xfrm>
                <a:off x="3609974" y="4317998"/>
                <a:ext cx="1551215" cy="1624694"/>
              </a:xfrm>
              <a:custGeom>
                <a:avLst/>
                <a:gdLst/>
                <a:ahLst/>
                <a:cxnLst/>
                <a:rect l="0" t="0" r="0" b="0"/>
                <a:pathLst>
                  <a:path w="164" h="171" extrusionOk="0">
                    <a:moveTo>
                      <a:pt x="78" y="0"/>
                    </a:moveTo>
                    <a:cubicBezTo>
                      <a:pt x="164" y="86"/>
                      <a:pt x="164" y="86"/>
                      <a:pt x="164" y="86"/>
                    </a:cubicBezTo>
                    <a:cubicBezTo>
                      <a:pt x="159" y="92"/>
                      <a:pt x="154" y="98"/>
                      <a:pt x="150" y="104"/>
                    </a:cubicBezTo>
                    <a:cubicBezTo>
                      <a:pt x="146" y="111"/>
                      <a:pt x="142" y="117"/>
                      <a:pt x="139" y="125"/>
                    </a:cubicBezTo>
                    <a:cubicBezTo>
                      <a:pt x="135" y="132"/>
                      <a:pt x="133" y="139"/>
                      <a:pt x="131" y="147"/>
                    </a:cubicBezTo>
                    <a:cubicBezTo>
                      <a:pt x="129" y="155"/>
                      <a:pt x="128" y="163"/>
                      <a:pt x="127" y="171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" y="154"/>
                      <a:pt x="3" y="138"/>
                      <a:pt x="7" y="122"/>
                    </a:cubicBezTo>
                    <a:cubicBezTo>
                      <a:pt x="11" y="106"/>
                      <a:pt x="17" y="91"/>
                      <a:pt x="23" y="76"/>
                    </a:cubicBezTo>
                    <a:cubicBezTo>
                      <a:pt x="30" y="62"/>
                      <a:pt x="38" y="48"/>
                      <a:pt x="47" y="36"/>
                    </a:cubicBezTo>
                    <a:cubicBezTo>
                      <a:pt x="56" y="23"/>
                      <a:pt x="67" y="11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6" name="iṣ1íḓe"/>
              <p:cNvSpPr/>
              <p:nvPr/>
            </p:nvSpPr>
            <p:spPr>
              <a:xfrm>
                <a:off x="4792371" y="5143305"/>
                <a:ext cx="571500" cy="1012372"/>
              </a:xfrm>
              <a:custGeom>
                <a:avLst/>
                <a:gdLst/>
                <a:ahLst/>
                <a:cxnLst/>
                <a:rect l="0" t="0" r="0" b="0"/>
                <a:pathLst>
                  <a:path w="60" h="107" extrusionOk="0">
                    <a:moveTo>
                      <a:pt x="33" y="102"/>
                    </a:moveTo>
                    <a:cubicBezTo>
                      <a:pt x="33" y="101"/>
                      <a:pt x="33" y="100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6"/>
                      <a:pt x="34" y="95"/>
                      <a:pt x="34" y="94"/>
                    </a:cubicBezTo>
                    <a:cubicBezTo>
                      <a:pt x="34" y="92"/>
                      <a:pt x="34" y="91"/>
                      <a:pt x="35" y="90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7"/>
                      <a:pt x="36" y="86"/>
                      <a:pt x="36" y="84"/>
                    </a:cubicBezTo>
                    <a:cubicBezTo>
                      <a:pt x="36" y="84"/>
                      <a:pt x="36" y="83"/>
                      <a:pt x="37" y="83"/>
                    </a:cubicBezTo>
                    <a:cubicBezTo>
                      <a:pt x="37" y="82"/>
                      <a:pt x="37" y="81"/>
                      <a:pt x="38" y="80"/>
                    </a:cubicBezTo>
                    <a:cubicBezTo>
                      <a:pt x="38" y="79"/>
                      <a:pt x="38" y="79"/>
                      <a:pt x="38" y="78"/>
                    </a:cubicBezTo>
                    <a:cubicBezTo>
                      <a:pt x="38" y="77"/>
                      <a:pt x="39" y="76"/>
                      <a:pt x="39" y="76"/>
                    </a:cubicBezTo>
                    <a:cubicBezTo>
                      <a:pt x="39" y="75"/>
                      <a:pt x="39" y="75"/>
                      <a:pt x="40" y="74"/>
                    </a:cubicBezTo>
                    <a:cubicBezTo>
                      <a:pt x="40" y="73"/>
                      <a:pt x="41" y="72"/>
                      <a:pt x="41" y="71"/>
                    </a:cubicBezTo>
                    <a:cubicBezTo>
                      <a:pt x="41" y="70"/>
                      <a:pt x="42" y="70"/>
                      <a:pt x="42" y="69"/>
                    </a:cubicBezTo>
                    <a:cubicBezTo>
                      <a:pt x="42" y="68"/>
                      <a:pt x="43" y="67"/>
                      <a:pt x="43" y="66"/>
                    </a:cubicBezTo>
                    <a:cubicBezTo>
                      <a:pt x="44" y="66"/>
                      <a:pt x="44" y="65"/>
                      <a:pt x="44" y="65"/>
                    </a:cubicBezTo>
                    <a:cubicBezTo>
                      <a:pt x="45" y="64"/>
                      <a:pt x="45" y="63"/>
                      <a:pt x="46" y="62"/>
                    </a:cubicBezTo>
                    <a:cubicBezTo>
                      <a:pt x="46" y="61"/>
                      <a:pt x="46" y="61"/>
                      <a:pt x="47" y="60"/>
                    </a:cubicBezTo>
                    <a:cubicBezTo>
                      <a:pt x="47" y="59"/>
                      <a:pt x="48" y="58"/>
                      <a:pt x="49" y="57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0" y="55"/>
                      <a:pt x="50" y="55"/>
                      <a:pt x="51" y="54"/>
                    </a:cubicBezTo>
                    <a:cubicBezTo>
                      <a:pt x="51" y="53"/>
                      <a:pt x="51" y="53"/>
                      <a:pt x="52" y="52"/>
                    </a:cubicBezTo>
                    <a:cubicBezTo>
                      <a:pt x="52" y="52"/>
                      <a:pt x="53" y="51"/>
                      <a:pt x="53" y="50"/>
                    </a:cubicBezTo>
                    <a:cubicBezTo>
                      <a:pt x="54" y="50"/>
                      <a:pt x="54" y="49"/>
                      <a:pt x="55" y="49"/>
                    </a:cubicBezTo>
                    <a:cubicBezTo>
                      <a:pt x="55" y="48"/>
                      <a:pt x="56" y="47"/>
                      <a:pt x="57" y="46"/>
                    </a:cubicBezTo>
                    <a:cubicBezTo>
                      <a:pt x="57" y="46"/>
                      <a:pt x="57" y="46"/>
                      <a:pt x="57" y="45"/>
                    </a:cubicBezTo>
                    <a:cubicBezTo>
                      <a:pt x="58" y="44"/>
                      <a:pt x="59" y="43"/>
                      <a:pt x="60" y="4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2"/>
                      <a:pt x="35" y="3"/>
                      <a:pt x="33" y="5"/>
                    </a:cubicBezTo>
                    <a:cubicBezTo>
                      <a:pt x="33" y="5"/>
                      <a:pt x="33" y="6"/>
                      <a:pt x="32" y="6"/>
                    </a:cubicBezTo>
                    <a:cubicBezTo>
                      <a:pt x="31" y="7"/>
                      <a:pt x="31" y="8"/>
                      <a:pt x="30" y="9"/>
                    </a:cubicBezTo>
                    <a:cubicBezTo>
                      <a:pt x="29" y="10"/>
                      <a:pt x="29" y="10"/>
                      <a:pt x="28" y="11"/>
                    </a:cubicBezTo>
                    <a:cubicBezTo>
                      <a:pt x="28" y="12"/>
                      <a:pt x="27" y="13"/>
                      <a:pt x="26" y="14"/>
                    </a:cubicBezTo>
                    <a:cubicBezTo>
                      <a:pt x="26" y="14"/>
                      <a:pt x="25" y="15"/>
                      <a:pt x="25" y="16"/>
                    </a:cubicBezTo>
                    <a:cubicBezTo>
                      <a:pt x="24" y="16"/>
                      <a:pt x="23" y="17"/>
                      <a:pt x="23" y="18"/>
                    </a:cubicBezTo>
                    <a:cubicBezTo>
                      <a:pt x="23" y="18"/>
                      <a:pt x="23" y="18"/>
                      <a:pt x="23" y="19"/>
                    </a:cubicBezTo>
                    <a:cubicBezTo>
                      <a:pt x="22" y="20"/>
                      <a:pt x="21" y="21"/>
                      <a:pt x="20" y="23"/>
                    </a:cubicBezTo>
                    <a:cubicBezTo>
                      <a:pt x="20" y="23"/>
                      <a:pt x="20" y="23"/>
                      <a:pt x="19" y="24"/>
                    </a:cubicBezTo>
                    <a:cubicBezTo>
                      <a:pt x="18" y="26"/>
                      <a:pt x="18" y="27"/>
                      <a:pt x="17" y="28"/>
                    </a:cubicBezTo>
                    <a:cubicBezTo>
                      <a:pt x="17" y="28"/>
                      <a:pt x="17" y="28"/>
                      <a:pt x="17" y="29"/>
                    </a:cubicBezTo>
                    <a:cubicBezTo>
                      <a:pt x="16" y="29"/>
                      <a:pt x="16" y="30"/>
                      <a:pt x="15" y="31"/>
                    </a:cubicBezTo>
                    <a:cubicBezTo>
                      <a:pt x="15" y="31"/>
                      <a:pt x="15" y="32"/>
                      <a:pt x="14" y="33"/>
                    </a:cubicBezTo>
                    <a:cubicBezTo>
                      <a:pt x="13" y="35"/>
                      <a:pt x="13" y="36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41"/>
                      <a:pt x="10" y="42"/>
                      <a:pt x="10" y="43"/>
                    </a:cubicBezTo>
                    <a:cubicBezTo>
                      <a:pt x="9" y="43"/>
                      <a:pt x="9" y="44"/>
                      <a:pt x="9" y="44"/>
                    </a:cubicBezTo>
                    <a:cubicBezTo>
                      <a:pt x="9" y="45"/>
                      <a:pt x="9" y="46"/>
                      <a:pt x="8" y="47"/>
                    </a:cubicBezTo>
                    <a:cubicBezTo>
                      <a:pt x="8" y="48"/>
                      <a:pt x="8" y="49"/>
                      <a:pt x="7" y="49"/>
                    </a:cubicBezTo>
                    <a:cubicBezTo>
                      <a:pt x="7" y="51"/>
                      <a:pt x="6" y="52"/>
                      <a:pt x="6" y="54"/>
                    </a:cubicBezTo>
                    <a:cubicBezTo>
                      <a:pt x="6" y="54"/>
                      <a:pt x="6" y="55"/>
                      <a:pt x="5" y="55"/>
                    </a:cubicBezTo>
                    <a:cubicBezTo>
                      <a:pt x="5" y="57"/>
                      <a:pt x="4" y="59"/>
                      <a:pt x="4" y="6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3" y="64"/>
                      <a:pt x="3" y="66"/>
                      <a:pt x="2" y="67"/>
                    </a:cubicBezTo>
                    <a:cubicBezTo>
                      <a:pt x="2" y="69"/>
                      <a:pt x="2" y="70"/>
                      <a:pt x="2" y="72"/>
                    </a:cubicBezTo>
                    <a:cubicBezTo>
                      <a:pt x="2" y="72"/>
                      <a:pt x="2" y="72"/>
                      <a:pt x="2" y="73"/>
                    </a:cubicBezTo>
                    <a:cubicBezTo>
                      <a:pt x="1" y="73"/>
                      <a:pt x="1" y="74"/>
                      <a:pt x="1" y="74"/>
                    </a:cubicBezTo>
                    <a:cubicBezTo>
                      <a:pt x="1" y="75"/>
                      <a:pt x="1" y="76"/>
                      <a:pt x="1" y="76"/>
                    </a:cubicBezTo>
                    <a:cubicBezTo>
                      <a:pt x="1" y="77"/>
                      <a:pt x="1" y="78"/>
                      <a:pt x="1" y="78"/>
                    </a:cubicBezTo>
                    <a:cubicBezTo>
                      <a:pt x="1" y="79"/>
                      <a:pt x="1" y="79"/>
                      <a:pt x="1" y="80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2"/>
                      <a:pt x="0" y="84"/>
                      <a:pt x="0" y="8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32" y="106"/>
                      <a:pt x="32" y="105"/>
                      <a:pt x="33" y="103"/>
                    </a:cubicBezTo>
                    <a:lnTo>
                      <a:pt x="33" y="10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7" name="işļíḍè"/>
              <p:cNvSpPr/>
              <p:nvPr/>
            </p:nvSpPr>
            <p:spPr>
              <a:xfrm>
                <a:off x="3609975" y="5942692"/>
                <a:ext cx="1502227" cy="204108"/>
              </a:xfrm>
              <a:custGeom>
                <a:avLst/>
                <a:gdLst/>
                <a:ahLst/>
                <a:cxnLst/>
                <a:rect l="0" t="0" r="0" b="0"/>
                <a:pathLst>
                  <a:path w="184" h="25" extrusionOk="0">
                    <a:moveTo>
                      <a:pt x="147" y="0"/>
                    </a:moveTo>
                    <a:lnTo>
                      <a:pt x="184" y="25"/>
                    </a:lnTo>
                    <a:lnTo>
                      <a:pt x="72" y="25"/>
                    </a:lnTo>
                    <a:lnTo>
                      <a:pt x="0" y="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8" name="îSļîďè"/>
              <p:cNvSpPr/>
              <p:nvPr/>
            </p:nvSpPr>
            <p:spPr>
              <a:xfrm>
                <a:off x="6140903" y="3607706"/>
                <a:ext cx="1632855" cy="1461408"/>
              </a:xfrm>
              <a:custGeom>
                <a:avLst/>
                <a:gdLst/>
                <a:ahLst/>
                <a:cxnLst/>
                <a:rect l="0" t="0" r="0" b="0"/>
                <a:pathLst>
                  <a:path w="173" h="154" extrusionOk="0">
                    <a:moveTo>
                      <a:pt x="0" y="0"/>
                    </a:moveTo>
                    <a:cubicBezTo>
                      <a:pt x="17" y="0"/>
                      <a:pt x="33" y="2"/>
                      <a:pt x="49" y="5"/>
                    </a:cubicBezTo>
                    <a:cubicBezTo>
                      <a:pt x="64" y="8"/>
                      <a:pt x="80" y="13"/>
                      <a:pt x="94" y="19"/>
                    </a:cubicBezTo>
                    <a:cubicBezTo>
                      <a:pt x="109" y="25"/>
                      <a:pt x="123" y="32"/>
                      <a:pt x="136" y="40"/>
                    </a:cubicBezTo>
                    <a:cubicBezTo>
                      <a:pt x="149" y="48"/>
                      <a:pt x="161" y="58"/>
                      <a:pt x="173" y="68"/>
                    </a:cubicBezTo>
                    <a:cubicBezTo>
                      <a:pt x="86" y="154"/>
                      <a:pt x="86" y="154"/>
                      <a:pt x="86" y="154"/>
                    </a:cubicBezTo>
                    <a:cubicBezTo>
                      <a:pt x="80" y="149"/>
                      <a:pt x="74" y="144"/>
                      <a:pt x="68" y="140"/>
                    </a:cubicBezTo>
                    <a:cubicBezTo>
                      <a:pt x="61" y="136"/>
                      <a:pt x="54" y="133"/>
                      <a:pt x="47" y="130"/>
                    </a:cubicBezTo>
                    <a:cubicBezTo>
                      <a:pt x="40" y="127"/>
                      <a:pt x="32" y="124"/>
                      <a:pt x="24" y="123"/>
                    </a:cubicBezTo>
                    <a:cubicBezTo>
                      <a:pt x="17" y="121"/>
                      <a:pt x="9" y="120"/>
                      <a:pt x="0" y="12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9" name="ïṧḷíḓè"/>
              <p:cNvSpPr/>
              <p:nvPr/>
            </p:nvSpPr>
            <p:spPr>
              <a:xfrm>
                <a:off x="6753225" y="4252684"/>
                <a:ext cx="1020536" cy="1232810"/>
              </a:xfrm>
              <a:custGeom>
                <a:avLst/>
                <a:gdLst/>
                <a:ahLst/>
                <a:cxnLst/>
                <a:rect l="0" t="0" r="0" b="0"/>
                <a:pathLst>
                  <a:path w="125" h="151" extrusionOk="0">
                    <a:moveTo>
                      <a:pt x="125" y="0"/>
                    </a:moveTo>
                    <a:lnTo>
                      <a:pt x="78" y="73"/>
                    </a:lnTo>
                    <a:lnTo>
                      <a:pt x="0" y="151"/>
                    </a:lnTo>
                    <a:lnTo>
                      <a:pt x="24" y="100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" name="îsḷíḓè"/>
              <p:cNvSpPr/>
              <p:nvPr/>
            </p:nvSpPr>
            <p:spPr>
              <a:xfrm>
                <a:off x="6124573" y="4742540"/>
                <a:ext cx="824595" cy="742951"/>
              </a:xfrm>
              <a:custGeom>
                <a:avLst/>
                <a:gdLst/>
                <a:ahLst/>
                <a:cxnLst/>
                <a:rect l="0" t="0" r="0" b="0"/>
                <a:pathLst>
                  <a:path w="87" h="78" extrusionOk="0">
                    <a:moveTo>
                      <a:pt x="87" y="34"/>
                    </a:move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74"/>
                      <a:pt x="57" y="70"/>
                      <a:pt x="52" y="67"/>
                    </a:cubicBezTo>
                    <a:cubicBezTo>
                      <a:pt x="47" y="64"/>
                      <a:pt x="41" y="61"/>
                      <a:pt x="36" y="59"/>
                    </a:cubicBezTo>
                    <a:cubicBezTo>
                      <a:pt x="30" y="56"/>
                      <a:pt x="25" y="55"/>
                      <a:pt x="19" y="53"/>
                    </a:cubicBezTo>
                    <a:cubicBezTo>
                      <a:pt x="13" y="52"/>
                      <a:pt x="7" y="51"/>
                      <a:pt x="0" y="5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0" y="0"/>
                      <a:pt x="18" y="1"/>
                      <a:pt x="25" y="3"/>
                    </a:cubicBezTo>
                    <a:cubicBezTo>
                      <a:pt x="33" y="4"/>
                      <a:pt x="41" y="7"/>
                      <a:pt x="48" y="10"/>
                    </a:cubicBezTo>
                    <a:cubicBezTo>
                      <a:pt x="55" y="13"/>
                      <a:pt x="62" y="16"/>
                      <a:pt x="69" y="20"/>
                    </a:cubicBezTo>
                    <a:cubicBezTo>
                      <a:pt x="75" y="24"/>
                      <a:pt x="81" y="29"/>
                      <a:pt x="87" y="3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1" name="iṣļïḋé"/>
              <p:cNvSpPr/>
              <p:nvPr/>
            </p:nvSpPr>
            <p:spPr>
              <a:xfrm>
                <a:off x="7022645" y="4317998"/>
                <a:ext cx="1559380" cy="1624694"/>
              </a:xfrm>
              <a:custGeom>
                <a:avLst/>
                <a:gdLst/>
                <a:ahLst/>
                <a:cxnLst/>
                <a:rect l="0" t="0" r="0" b="0"/>
                <a:pathLst>
                  <a:path w="165" h="171" extrusionOk="0">
                    <a:moveTo>
                      <a:pt x="87" y="0"/>
                    </a:moveTo>
                    <a:cubicBezTo>
                      <a:pt x="98" y="11"/>
                      <a:pt x="108" y="23"/>
                      <a:pt x="118" y="36"/>
                    </a:cubicBezTo>
                    <a:cubicBezTo>
                      <a:pt x="127" y="48"/>
                      <a:pt x="135" y="62"/>
                      <a:pt x="141" y="76"/>
                    </a:cubicBezTo>
                    <a:cubicBezTo>
                      <a:pt x="148" y="91"/>
                      <a:pt x="154" y="106"/>
                      <a:pt x="158" y="122"/>
                    </a:cubicBezTo>
                    <a:cubicBezTo>
                      <a:pt x="162" y="138"/>
                      <a:pt x="164" y="154"/>
                      <a:pt x="165" y="171"/>
                    </a:cubicBezTo>
                    <a:cubicBezTo>
                      <a:pt x="38" y="171"/>
                      <a:pt x="38" y="171"/>
                      <a:pt x="38" y="171"/>
                    </a:cubicBezTo>
                    <a:cubicBezTo>
                      <a:pt x="37" y="163"/>
                      <a:pt x="36" y="155"/>
                      <a:pt x="34" y="147"/>
                    </a:cubicBezTo>
                    <a:cubicBezTo>
                      <a:pt x="32" y="139"/>
                      <a:pt x="29" y="132"/>
                      <a:pt x="26" y="125"/>
                    </a:cubicBezTo>
                    <a:cubicBezTo>
                      <a:pt x="23" y="117"/>
                      <a:pt x="19" y="111"/>
                      <a:pt x="15" y="104"/>
                    </a:cubicBezTo>
                    <a:cubicBezTo>
                      <a:pt x="11" y="98"/>
                      <a:pt x="6" y="92"/>
                      <a:pt x="0" y="86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2" name="iŝ1ïḑe"/>
              <p:cNvSpPr/>
              <p:nvPr/>
            </p:nvSpPr>
            <p:spPr>
              <a:xfrm>
                <a:off x="7079798" y="5942692"/>
                <a:ext cx="1502227" cy="204108"/>
              </a:xfrm>
              <a:custGeom>
                <a:avLst/>
                <a:gdLst/>
                <a:ahLst/>
                <a:cxnLst/>
                <a:rect l="0" t="0" r="0" b="0"/>
                <a:pathLst>
                  <a:path w="184" h="25" extrusionOk="0">
                    <a:moveTo>
                      <a:pt x="184" y="0"/>
                    </a:moveTo>
                    <a:lnTo>
                      <a:pt x="112" y="25"/>
                    </a:lnTo>
                    <a:lnTo>
                      <a:pt x="0" y="25"/>
                    </a:lnTo>
                    <a:lnTo>
                      <a:pt x="37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3" name="îşḻíḋê"/>
              <p:cNvSpPr/>
              <p:nvPr/>
            </p:nvSpPr>
            <p:spPr>
              <a:xfrm>
                <a:off x="6802212" y="5134426"/>
                <a:ext cx="579665" cy="1012372"/>
              </a:xfrm>
              <a:custGeom>
                <a:avLst/>
                <a:gdLst/>
                <a:ahLst/>
                <a:cxnLst/>
                <a:rect l="0" t="0" r="0" b="0"/>
                <a:pathLst>
                  <a:path w="61" h="107" extrusionOk="0">
                    <a:moveTo>
                      <a:pt x="61" y="85"/>
                    </a:moveTo>
                    <a:cubicBezTo>
                      <a:pt x="29" y="107"/>
                      <a:pt x="29" y="107"/>
                      <a:pt x="29" y="107"/>
                    </a:cubicBezTo>
                    <a:cubicBezTo>
                      <a:pt x="28" y="101"/>
                      <a:pt x="27" y="95"/>
                      <a:pt x="26" y="89"/>
                    </a:cubicBezTo>
                    <a:cubicBezTo>
                      <a:pt x="24" y="83"/>
                      <a:pt x="23" y="77"/>
                      <a:pt x="20" y="72"/>
                    </a:cubicBezTo>
                    <a:cubicBezTo>
                      <a:pt x="18" y="66"/>
                      <a:pt x="15" y="61"/>
                      <a:pt x="11" y="56"/>
                    </a:cubicBezTo>
                    <a:cubicBezTo>
                      <a:pt x="8" y="51"/>
                      <a:pt x="4" y="46"/>
                      <a:pt x="0" y="4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9" y="6"/>
                      <a:pt x="34" y="12"/>
                      <a:pt x="38" y="18"/>
                    </a:cubicBezTo>
                    <a:cubicBezTo>
                      <a:pt x="42" y="25"/>
                      <a:pt x="46" y="31"/>
                      <a:pt x="49" y="39"/>
                    </a:cubicBezTo>
                    <a:cubicBezTo>
                      <a:pt x="52" y="46"/>
                      <a:pt x="55" y="53"/>
                      <a:pt x="57" y="61"/>
                    </a:cubicBezTo>
                    <a:cubicBezTo>
                      <a:pt x="59" y="69"/>
                      <a:pt x="60" y="77"/>
                      <a:pt x="61" y="85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4" name="îṧḷîḑe"/>
              <p:cNvSpPr/>
              <p:nvPr/>
            </p:nvSpPr>
            <p:spPr bwMode="auto">
              <a:xfrm>
                <a:off x="7629307" y="5063927"/>
                <a:ext cx="441316" cy="434920"/>
              </a:xfrm>
              <a:custGeom>
                <a:avLst/>
                <a:gdLst/>
                <a:ahLst/>
                <a:cxnLst>
                  <a:cxn ang="0">
                    <a:pos x="59" y="63"/>
                  </a:cxn>
                  <a:cxn ang="0">
                    <a:pos x="55" y="61"/>
                  </a:cxn>
                  <a:cxn ang="0">
                    <a:pos x="42" y="48"/>
                  </a:cxn>
                  <a:cxn ang="0">
                    <a:pos x="27" y="53"/>
                  </a:cxn>
                  <a:cxn ang="0">
                    <a:pos x="0" y="26"/>
                  </a:cxn>
                  <a:cxn ang="0">
                    <a:pos x="27" y="0"/>
                  </a:cxn>
                  <a:cxn ang="0">
                    <a:pos x="54" y="26"/>
                  </a:cxn>
                  <a:cxn ang="0">
                    <a:pos x="49" y="41"/>
                  </a:cxn>
                  <a:cxn ang="0">
                    <a:pos x="62" y="54"/>
                  </a:cxn>
                  <a:cxn ang="0">
                    <a:pos x="64" y="58"/>
                  </a:cxn>
                  <a:cxn ang="0">
                    <a:pos x="59" y="63"/>
                  </a:cxn>
                  <a:cxn ang="0">
                    <a:pos x="27" y="9"/>
                  </a:cxn>
                  <a:cxn ang="0">
                    <a:pos x="10" y="26"/>
                  </a:cxn>
                  <a:cxn ang="0">
                    <a:pos x="27" y="43"/>
                  </a:cxn>
                  <a:cxn ang="0">
                    <a:pos x="44" y="26"/>
                  </a:cxn>
                  <a:cxn ang="0">
                    <a:pos x="27" y="9"/>
                  </a:cxn>
                </a:cxnLst>
                <a:rect l="0" t="0" r="r" b="b"/>
                <a:pathLst>
                  <a:path w="64" h="63">
                    <a:moveTo>
                      <a:pt x="59" y="63"/>
                    </a:moveTo>
                    <a:cubicBezTo>
                      <a:pt x="57" y="63"/>
                      <a:pt x="56" y="62"/>
                      <a:pt x="55" y="61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8" y="51"/>
                      <a:pt x="33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6"/>
                    </a:cubicBezTo>
                    <a:cubicBezTo>
                      <a:pt x="54" y="32"/>
                      <a:pt x="52" y="37"/>
                      <a:pt x="49" y="4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4" y="57"/>
                      <a:pt x="64" y="58"/>
                    </a:cubicBezTo>
                    <a:cubicBezTo>
                      <a:pt x="64" y="61"/>
                      <a:pt x="61" y="63"/>
                      <a:pt x="59" y="63"/>
                    </a:cubicBezTo>
                    <a:close/>
                    <a:moveTo>
                      <a:pt x="27" y="9"/>
                    </a:moveTo>
                    <a:cubicBezTo>
                      <a:pt x="18" y="9"/>
                      <a:pt x="10" y="17"/>
                      <a:pt x="10" y="26"/>
                    </a:cubicBezTo>
                    <a:cubicBezTo>
                      <a:pt x="10" y="36"/>
                      <a:pt x="18" y="43"/>
                      <a:pt x="27" y="43"/>
                    </a:cubicBezTo>
                    <a:cubicBezTo>
                      <a:pt x="37" y="43"/>
                      <a:pt x="44" y="36"/>
                      <a:pt x="44" y="26"/>
                    </a:cubicBezTo>
                    <a:cubicBezTo>
                      <a:pt x="44" y="17"/>
                      <a:pt x="37" y="9"/>
                      <a:pt x="27" y="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ïŝḻîḓé"/>
              <p:cNvSpPr/>
              <p:nvPr/>
            </p:nvSpPr>
            <p:spPr bwMode="auto">
              <a:xfrm>
                <a:off x="6581845" y="4030964"/>
                <a:ext cx="417429" cy="415867"/>
              </a:xfrm>
              <a:custGeom>
                <a:avLst/>
                <a:gdLst>
                  <a:gd name="T0" fmla="+- 0 10797 26"/>
                  <a:gd name="T1" fmla="*/ T0 w 21542"/>
                  <a:gd name="T2" fmla="*/ 10800 h 21600"/>
                  <a:gd name="T3" fmla="+- 0 10797 26"/>
                  <a:gd name="T4" fmla="*/ T3 w 21542"/>
                  <a:gd name="T5" fmla="*/ 10800 h 21600"/>
                  <a:gd name="T6" fmla="+- 0 10797 26"/>
                  <a:gd name="T7" fmla="*/ T6 w 21542"/>
                  <a:gd name="T8" fmla="*/ 10800 h 21600"/>
                  <a:gd name="T9" fmla="+- 0 10797 26"/>
                  <a:gd name="T10" fmla="*/ T9 w 2154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2" h="21600">
                    <a:moveTo>
                      <a:pt x="11685" y="1798"/>
                    </a:moveTo>
                    <a:cubicBezTo>
                      <a:pt x="12903" y="1906"/>
                      <a:pt x="14055" y="2202"/>
                      <a:pt x="15143" y="2682"/>
                    </a:cubicBezTo>
                    <a:cubicBezTo>
                      <a:pt x="16233" y="3165"/>
                      <a:pt x="17213" y="3803"/>
                      <a:pt x="18089" y="4596"/>
                    </a:cubicBezTo>
                    <a:cubicBezTo>
                      <a:pt x="18964" y="5390"/>
                      <a:pt x="19696" y="6307"/>
                      <a:pt x="20286" y="7355"/>
                    </a:cubicBezTo>
                    <a:cubicBezTo>
                      <a:pt x="20875" y="8400"/>
                      <a:pt x="21290" y="9537"/>
                      <a:pt x="21528" y="10774"/>
                    </a:cubicBezTo>
                    <a:cubicBezTo>
                      <a:pt x="21573" y="11034"/>
                      <a:pt x="21497" y="11229"/>
                      <a:pt x="21299" y="11356"/>
                    </a:cubicBezTo>
                    <a:cubicBezTo>
                      <a:pt x="21223" y="11407"/>
                      <a:pt x="21151" y="11435"/>
                      <a:pt x="21077" y="11435"/>
                    </a:cubicBezTo>
                    <a:cubicBezTo>
                      <a:pt x="20930" y="11435"/>
                      <a:pt x="20822" y="11381"/>
                      <a:pt x="20760" y="11271"/>
                    </a:cubicBezTo>
                    <a:cubicBezTo>
                      <a:pt x="20016" y="10353"/>
                      <a:pt x="19186" y="9890"/>
                      <a:pt x="18272" y="9879"/>
                    </a:cubicBezTo>
                    <a:cubicBezTo>
                      <a:pt x="17616" y="9879"/>
                      <a:pt x="16994" y="10128"/>
                      <a:pt x="16402" y="10619"/>
                    </a:cubicBezTo>
                    <a:cubicBezTo>
                      <a:pt x="15813" y="11110"/>
                      <a:pt x="15320" y="11796"/>
                      <a:pt x="14912" y="12680"/>
                    </a:cubicBezTo>
                    <a:cubicBezTo>
                      <a:pt x="14840" y="12886"/>
                      <a:pt x="14704" y="12991"/>
                      <a:pt x="14516" y="12991"/>
                    </a:cubicBezTo>
                    <a:cubicBezTo>
                      <a:pt x="14323" y="12991"/>
                      <a:pt x="14191" y="12886"/>
                      <a:pt x="14115" y="12680"/>
                    </a:cubicBezTo>
                    <a:cubicBezTo>
                      <a:pt x="13490" y="11328"/>
                      <a:pt x="12679" y="10452"/>
                      <a:pt x="11682" y="10057"/>
                    </a:cubicBezTo>
                    <a:lnTo>
                      <a:pt x="11682" y="17164"/>
                    </a:lnTo>
                    <a:cubicBezTo>
                      <a:pt x="11682" y="17779"/>
                      <a:pt x="11594" y="18350"/>
                      <a:pt x="11415" y="18883"/>
                    </a:cubicBezTo>
                    <a:cubicBezTo>
                      <a:pt x="11234" y="19414"/>
                      <a:pt x="10993" y="19886"/>
                      <a:pt x="10690" y="20298"/>
                    </a:cubicBezTo>
                    <a:cubicBezTo>
                      <a:pt x="10385" y="20704"/>
                      <a:pt x="10029" y="21026"/>
                      <a:pt x="9621" y="21258"/>
                    </a:cubicBezTo>
                    <a:cubicBezTo>
                      <a:pt x="9214" y="21487"/>
                      <a:pt x="8777" y="21599"/>
                      <a:pt x="8314" y="21599"/>
                    </a:cubicBezTo>
                    <a:cubicBezTo>
                      <a:pt x="7852" y="21599"/>
                      <a:pt x="7410" y="21487"/>
                      <a:pt x="6995" y="21258"/>
                    </a:cubicBezTo>
                    <a:cubicBezTo>
                      <a:pt x="6580" y="21027"/>
                      <a:pt x="6220" y="20705"/>
                      <a:pt x="5915" y="20298"/>
                    </a:cubicBezTo>
                    <a:cubicBezTo>
                      <a:pt x="5612" y="19886"/>
                      <a:pt x="5369" y="19417"/>
                      <a:pt x="5190" y="18883"/>
                    </a:cubicBezTo>
                    <a:cubicBezTo>
                      <a:pt x="5011" y="18350"/>
                      <a:pt x="4923" y="17779"/>
                      <a:pt x="4923" y="17164"/>
                    </a:cubicBezTo>
                    <a:cubicBezTo>
                      <a:pt x="4923" y="16850"/>
                      <a:pt x="5011" y="16591"/>
                      <a:pt x="5190" y="16390"/>
                    </a:cubicBezTo>
                    <a:cubicBezTo>
                      <a:pt x="5369" y="16187"/>
                      <a:pt x="5583" y="16085"/>
                      <a:pt x="5836" y="16085"/>
                    </a:cubicBezTo>
                    <a:cubicBezTo>
                      <a:pt x="6103" y="16085"/>
                      <a:pt x="6320" y="16187"/>
                      <a:pt x="6492" y="16390"/>
                    </a:cubicBezTo>
                    <a:cubicBezTo>
                      <a:pt x="6661" y="16591"/>
                      <a:pt x="6747" y="16851"/>
                      <a:pt x="6747" y="17164"/>
                    </a:cubicBezTo>
                    <a:cubicBezTo>
                      <a:pt x="6747" y="17799"/>
                      <a:pt x="6900" y="18333"/>
                      <a:pt x="7203" y="18776"/>
                    </a:cubicBezTo>
                    <a:cubicBezTo>
                      <a:pt x="7508" y="19216"/>
                      <a:pt x="7878" y="19437"/>
                      <a:pt x="8312" y="19437"/>
                    </a:cubicBezTo>
                    <a:cubicBezTo>
                      <a:pt x="8732" y="19437"/>
                      <a:pt x="9092" y="19216"/>
                      <a:pt x="9397" y="18776"/>
                    </a:cubicBezTo>
                    <a:cubicBezTo>
                      <a:pt x="9700" y="18333"/>
                      <a:pt x="9853" y="17799"/>
                      <a:pt x="9853" y="17164"/>
                    </a:cubicBezTo>
                    <a:lnTo>
                      <a:pt x="9853" y="10057"/>
                    </a:lnTo>
                    <a:cubicBezTo>
                      <a:pt x="8856" y="10461"/>
                      <a:pt x="8042" y="11336"/>
                      <a:pt x="7420" y="12680"/>
                    </a:cubicBezTo>
                    <a:cubicBezTo>
                      <a:pt x="7344" y="12886"/>
                      <a:pt x="7210" y="12991"/>
                      <a:pt x="7019" y="12991"/>
                    </a:cubicBezTo>
                    <a:cubicBezTo>
                      <a:pt x="6828" y="12991"/>
                      <a:pt x="6700" y="12886"/>
                      <a:pt x="6631" y="12680"/>
                    </a:cubicBezTo>
                    <a:cubicBezTo>
                      <a:pt x="6227" y="11796"/>
                      <a:pt x="5734" y="11110"/>
                      <a:pt x="5147" y="10619"/>
                    </a:cubicBezTo>
                    <a:cubicBezTo>
                      <a:pt x="4560" y="10128"/>
                      <a:pt x="3940" y="9879"/>
                      <a:pt x="3284" y="9879"/>
                    </a:cubicBezTo>
                    <a:cubicBezTo>
                      <a:pt x="2363" y="9879"/>
                      <a:pt x="1541" y="10345"/>
                      <a:pt x="808" y="11271"/>
                    </a:cubicBezTo>
                    <a:cubicBezTo>
                      <a:pt x="718" y="11381"/>
                      <a:pt x="596" y="11435"/>
                      <a:pt x="455" y="11435"/>
                    </a:cubicBezTo>
                    <a:cubicBezTo>
                      <a:pt x="381" y="11435"/>
                      <a:pt x="305" y="11407"/>
                      <a:pt x="238" y="11356"/>
                    </a:cubicBezTo>
                    <a:cubicBezTo>
                      <a:pt x="47" y="11229"/>
                      <a:pt x="-26" y="11034"/>
                      <a:pt x="7" y="10774"/>
                    </a:cubicBezTo>
                    <a:cubicBezTo>
                      <a:pt x="245" y="9537"/>
                      <a:pt x="660" y="8400"/>
                      <a:pt x="1259" y="7355"/>
                    </a:cubicBezTo>
                    <a:cubicBezTo>
                      <a:pt x="1855" y="6307"/>
                      <a:pt x="2595" y="5390"/>
                      <a:pt x="3468" y="4596"/>
                    </a:cubicBezTo>
                    <a:cubicBezTo>
                      <a:pt x="4343" y="3803"/>
                      <a:pt x="5321" y="3168"/>
                      <a:pt x="6402" y="2688"/>
                    </a:cubicBezTo>
                    <a:cubicBezTo>
                      <a:pt x="7482" y="2213"/>
                      <a:pt x="8634" y="1917"/>
                      <a:pt x="9850" y="1798"/>
                    </a:cubicBezTo>
                    <a:lnTo>
                      <a:pt x="9850" y="1081"/>
                    </a:lnTo>
                    <a:cubicBezTo>
                      <a:pt x="9850" y="767"/>
                      <a:pt x="9936" y="508"/>
                      <a:pt x="10118" y="304"/>
                    </a:cubicBezTo>
                    <a:cubicBezTo>
                      <a:pt x="10296" y="101"/>
                      <a:pt x="10511" y="0"/>
                      <a:pt x="10764" y="0"/>
                    </a:cubicBezTo>
                    <a:cubicBezTo>
                      <a:pt x="11029" y="0"/>
                      <a:pt x="11248" y="101"/>
                      <a:pt x="11420" y="304"/>
                    </a:cubicBezTo>
                    <a:cubicBezTo>
                      <a:pt x="11589" y="508"/>
                      <a:pt x="11675" y="767"/>
                      <a:pt x="11675" y="1081"/>
                    </a:cubicBezTo>
                    <a:lnTo>
                      <a:pt x="11675" y="179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íṣlidê"/>
              <p:cNvSpPr/>
              <p:nvPr/>
            </p:nvSpPr>
            <p:spPr bwMode="auto">
              <a:xfrm>
                <a:off x="5112152" y="4091799"/>
                <a:ext cx="485163" cy="387083"/>
              </a:xfrm>
              <a:custGeom>
                <a:avLst/>
                <a:gdLst>
                  <a:gd name="connsiteX0" fmla="*/ 304307 w 608683"/>
                  <a:gd name="connsiteY0" fmla="*/ 303502 h 485632"/>
                  <a:gd name="connsiteX1" fmla="*/ 395478 w 608683"/>
                  <a:gd name="connsiteY1" fmla="*/ 394567 h 485632"/>
                  <a:gd name="connsiteX2" fmla="*/ 304307 w 608683"/>
                  <a:gd name="connsiteY2" fmla="*/ 485632 h 485632"/>
                  <a:gd name="connsiteX3" fmla="*/ 213136 w 608683"/>
                  <a:gd name="connsiteY3" fmla="*/ 394567 h 485632"/>
                  <a:gd name="connsiteX4" fmla="*/ 304307 w 608683"/>
                  <a:gd name="connsiteY4" fmla="*/ 303502 h 485632"/>
                  <a:gd name="connsiteX5" fmla="*/ 304342 w 608683"/>
                  <a:gd name="connsiteY5" fmla="*/ 151786 h 485632"/>
                  <a:gd name="connsiteX6" fmla="*/ 502318 w 608683"/>
                  <a:gd name="connsiteY6" fmla="*/ 253545 h 485632"/>
                  <a:gd name="connsiteX7" fmla="*/ 492919 w 608683"/>
                  <a:gd name="connsiteY7" fmla="*/ 310012 h 485632"/>
                  <a:gd name="connsiteX8" fmla="*/ 469346 w 608683"/>
                  <a:gd name="connsiteY8" fmla="*/ 317610 h 485632"/>
                  <a:gd name="connsiteX9" fmla="*/ 436375 w 608683"/>
                  <a:gd name="connsiteY9" fmla="*/ 300625 h 485632"/>
                  <a:gd name="connsiteX10" fmla="*/ 304342 w 608683"/>
                  <a:gd name="connsiteY10" fmla="*/ 232687 h 485632"/>
                  <a:gd name="connsiteX11" fmla="*/ 172309 w 608683"/>
                  <a:gd name="connsiteY11" fmla="*/ 300625 h 485632"/>
                  <a:gd name="connsiteX12" fmla="*/ 115766 w 608683"/>
                  <a:gd name="connsiteY12" fmla="*/ 310012 h 485632"/>
                  <a:gd name="connsiteX13" fmla="*/ 106367 w 608683"/>
                  <a:gd name="connsiteY13" fmla="*/ 253545 h 485632"/>
                  <a:gd name="connsiteX14" fmla="*/ 304342 w 608683"/>
                  <a:gd name="connsiteY14" fmla="*/ 151786 h 485632"/>
                  <a:gd name="connsiteX15" fmla="*/ 304342 w 608683"/>
                  <a:gd name="connsiteY15" fmla="*/ 0 h 485632"/>
                  <a:gd name="connsiteX16" fmla="*/ 598323 w 608683"/>
                  <a:gd name="connsiteY16" fmla="*/ 130926 h 485632"/>
                  <a:gd name="connsiteX17" fmla="*/ 595265 w 608683"/>
                  <a:gd name="connsiteY17" fmla="*/ 188048 h 485632"/>
                  <a:gd name="connsiteX18" fmla="*/ 538050 w 608683"/>
                  <a:gd name="connsiteY18" fmla="*/ 184994 h 485632"/>
                  <a:gd name="connsiteX19" fmla="*/ 304342 w 608683"/>
                  <a:gd name="connsiteY19" fmla="*/ 80954 h 485632"/>
                  <a:gd name="connsiteX20" fmla="*/ 70634 w 608683"/>
                  <a:gd name="connsiteY20" fmla="*/ 184994 h 485632"/>
                  <a:gd name="connsiteX21" fmla="*/ 40498 w 608683"/>
                  <a:gd name="connsiteY21" fmla="*/ 198474 h 485632"/>
                  <a:gd name="connsiteX22" fmla="*/ 13420 w 608683"/>
                  <a:gd name="connsiteY22" fmla="*/ 188048 h 485632"/>
                  <a:gd name="connsiteX23" fmla="*/ 10361 w 608683"/>
                  <a:gd name="connsiteY23" fmla="*/ 130926 h 485632"/>
                  <a:gd name="connsiteX24" fmla="*/ 304342 w 608683"/>
                  <a:gd name="connsiteY24" fmla="*/ 0 h 485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8683" h="485632">
                    <a:moveTo>
                      <a:pt x="304307" y="303502"/>
                    </a:moveTo>
                    <a:cubicBezTo>
                      <a:pt x="354659" y="303502"/>
                      <a:pt x="395478" y="344273"/>
                      <a:pt x="395478" y="394567"/>
                    </a:cubicBezTo>
                    <a:cubicBezTo>
                      <a:pt x="395478" y="444861"/>
                      <a:pt x="354659" y="485632"/>
                      <a:pt x="304307" y="485632"/>
                    </a:cubicBezTo>
                    <a:cubicBezTo>
                      <a:pt x="253955" y="485632"/>
                      <a:pt x="213136" y="444861"/>
                      <a:pt x="213136" y="394567"/>
                    </a:cubicBezTo>
                    <a:cubicBezTo>
                      <a:pt x="213136" y="344273"/>
                      <a:pt x="253955" y="303502"/>
                      <a:pt x="304307" y="303502"/>
                    </a:cubicBezTo>
                    <a:close/>
                    <a:moveTo>
                      <a:pt x="304342" y="151786"/>
                    </a:moveTo>
                    <a:cubicBezTo>
                      <a:pt x="382667" y="151786"/>
                      <a:pt x="456740" y="189853"/>
                      <a:pt x="502318" y="253545"/>
                    </a:cubicBezTo>
                    <a:cubicBezTo>
                      <a:pt x="515297" y="271796"/>
                      <a:pt x="511120" y="297050"/>
                      <a:pt x="492919" y="310012"/>
                    </a:cubicBezTo>
                    <a:cubicBezTo>
                      <a:pt x="485757" y="315152"/>
                      <a:pt x="477552" y="317610"/>
                      <a:pt x="469346" y="317610"/>
                    </a:cubicBezTo>
                    <a:cubicBezTo>
                      <a:pt x="456740" y="317610"/>
                      <a:pt x="444283" y="311650"/>
                      <a:pt x="436375" y="300625"/>
                    </a:cubicBezTo>
                    <a:cubicBezTo>
                      <a:pt x="405941" y="258089"/>
                      <a:pt x="356559" y="232687"/>
                      <a:pt x="304342" y="232687"/>
                    </a:cubicBezTo>
                    <a:cubicBezTo>
                      <a:pt x="252125" y="232687"/>
                      <a:pt x="202744" y="258089"/>
                      <a:pt x="172309" y="300625"/>
                    </a:cubicBezTo>
                    <a:cubicBezTo>
                      <a:pt x="159329" y="318802"/>
                      <a:pt x="133967" y="323048"/>
                      <a:pt x="115766" y="310012"/>
                    </a:cubicBezTo>
                    <a:cubicBezTo>
                      <a:pt x="97564" y="297050"/>
                      <a:pt x="93387" y="271796"/>
                      <a:pt x="106367" y="253545"/>
                    </a:cubicBezTo>
                    <a:cubicBezTo>
                      <a:pt x="151944" y="189853"/>
                      <a:pt x="226017" y="151786"/>
                      <a:pt x="304342" y="151786"/>
                    </a:cubicBezTo>
                    <a:close/>
                    <a:moveTo>
                      <a:pt x="304342" y="0"/>
                    </a:moveTo>
                    <a:cubicBezTo>
                      <a:pt x="416310" y="0"/>
                      <a:pt x="523429" y="47738"/>
                      <a:pt x="598323" y="130926"/>
                    </a:cubicBezTo>
                    <a:cubicBezTo>
                      <a:pt x="613242" y="147534"/>
                      <a:pt x="611899" y="173153"/>
                      <a:pt x="595265" y="188048"/>
                    </a:cubicBezTo>
                    <a:cubicBezTo>
                      <a:pt x="578630" y="203017"/>
                      <a:pt x="552969" y="201602"/>
                      <a:pt x="538050" y="184994"/>
                    </a:cubicBezTo>
                    <a:cubicBezTo>
                      <a:pt x="478523" y="118861"/>
                      <a:pt x="393335" y="80954"/>
                      <a:pt x="304342" y="80954"/>
                    </a:cubicBezTo>
                    <a:cubicBezTo>
                      <a:pt x="215350" y="80954"/>
                      <a:pt x="130236" y="118861"/>
                      <a:pt x="70634" y="184994"/>
                    </a:cubicBezTo>
                    <a:cubicBezTo>
                      <a:pt x="62653" y="193931"/>
                      <a:pt x="51612" y="198400"/>
                      <a:pt x="40498" y="198474"/>
                    </a:cubicBezTo>
                    <a:cubicBezTo>
                      <a:pt x="30875" y="198474"/>
                      <a:pt x="21178" y="195048"/>
                      <a:pt x="13420" y="188048"/>
                    </a:cubicBezTo>
                    <a:cubicBezTo>
                      <a:pt x="-3215" y="173153"/>
                      <a:pt x="-4558" y="147534"/>
                      <a:pt x="10361" y="130926"/>
                    </a:cubicBezTo>
                    <a:cubicBezTo>
                      <a:pt x="85255" y="47738"/>
                      <a:pt x="192374" y="0"/>
                      <a:pt x="304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7" name="ïṧḷiḑè"/>
              <p:cNvSpPr/>
              <p:nvPr/>
            </p:nvSpPr>
            <p:spPr bwMode="auto">
              <a:xfrm>
                <a:off x="4199991" y="5052122"/>
                <a:ext cx="315965" cy="370918"/>
              </a:xfrm>
              <a:custGeom>
                <a:avLst/>
                <a:gdLst>
                  <a:gd name="T0" fmla="*/ 110186397 w 21600"/>
                  <a:gd name="T1" fmla="*/ 9743 h 21600"/>
                  <a:gd name="T2" fmla="*/ 97377896 w 21600"/>
                  <a:gd name="T3" fmla="*/ 5000954 h 21600"/>
                  <a:gd name="T4" fmla="*/ 33405183 w 21600"/>
                  <a:gd name="T5" fmla="*/ 29946194 h 21600"/>
                  <a:gd name="T6" fmla="*/ 33155233 w 21600"/>
                  <a:gd name="T7" fmla="*/ 29946194 h 21600"/>
                  <a:gd name="T8" fmla="*/ 33155233 w 21600"/>
                  <a:gd name="T9" fmla="*/ 152316694 h 21600"/>
                  <a:gd name="T10" fmla="*/ 22994866 w 21600"/>
                  <a:gd name="T11" fmla="*/ 149206645 h 21600"/>
                  <a:gd name="T12" fmla="*/ 0 w 21600"/>
                  <a:gd name="T13" fmla="*/ 179268211 h 21600"/>
                  <a:gd name="T14" fmla="*/ 22994866 w 21600"/>
                  <a:gd name="T15" fmla="*/ 209330669 h 21600"/>
                  <a:gd name="T16" fmla="*/ 45974020 w 21600"/>
                  <a:gd name="T17" fmla="*/ 179752657 h 21600"/>
                  <a:gd name="T18" fmla="*/ 45999376 w 21600"/>
                  <a:gd name="T19" fmla="*/ 179752657 h 21600"/>
                  <a:gd name="T20" fmla="*/ 45999376 w 21600"/>
                  <a:gd name="T21" fmla="*/ 61665262 h 21600"/>
                  <a:gd name="T22" fmla="*/ 97377896 w 21600"/>
                  <a:gd name="T23" fmla="*/ 41662417 h 21600"/>
                  <a:gd name="T24" fmla="*/ 97377896 w 21600"/>
                  <a:gd name="T25" fmla="*/ 115064273 h 21600"/>
                  <a:gd name="T26" fmla="*/ 87222322 w 21600"/>
                  <a:gd name="T27" fmla="*/ 111943598 h 21600"/>
                  <a:gd name="T28" fmla="*/ 64222595 w 21600"/>
                  <a:gd name="T29" fmla="*/ 142014817 h 21600"/>
                  <a:gd name="T30" fmla="*/ 87222322 w 21600"/>
                  <a:gd name="T31" fmla="*/ 172077365 h 21600"/>
                  <a:gd name="T32" fmla="*/ 110202118 w 21600"/>
                  <a:gd name="T33" fmla="*/ 142500345 h 21600"/>
                  <a:gd name="T34" fmla="*/ 110222614 w 21600"/>
                  <a:gd name="T35" fmla="*/ 142500345 h 21600"/>
                  <a:gd name="T36" fmla="*/ 110222614 w 21600"/>
                  <a:gd name="T37" fmla="*/ 20012697 h 21600"/>
                  <a:gd name="T38" fmla="*/ 110227474 w 21600"/>
                  <a:gd name="T39" fmla="*/ 20012697 h 21600"/>
                  <a:gd name="T40" fmla="*/ 110227474 w 21600"/>
                  <a:gd name="T41" fmla="*/ 0 h 21600"/>
                  <a:gd name="T42" fmla="*/ 110186397 w 21600"/>
                  <a:gd name="T43" fmla="*/ 9743 h 21600"/>
                  <a:gd name="T44" fmla="*/ 110186397 w 21600"/>
                  <a:gd name="T45" fmla="*/ 9743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21592" y="1"/>
                    </a:moveTo>
                    <a:lnTo>
                      <a:pt x="19082" y="516"/>
                    </a:lnTo>
                    <a:lnTo>
                      <a:pt x="6546" y="3090"/>
                    </a:lnTo>
                    <a:lnTo>
                      <a:pt x="6497" y="3090"/>
                    </a:lnTo>
                    <a:lnTo>
                      <a:pt x="6497" y="15717"/>
                    </a:lnTo>
                    <a:cubicBezTo>
                      <a:pt x="5896" y="15513"/>
                      <a:pt x="5222" y="15396"/>
                      <a:pt x="4506" y="15396"/>
                    </a:cubicBezTo>
                    <a:cubicBezTo>
                      <a:pt x="2018" y="15396"/>
                      <a:pt x="0" y="16784"/>
                      <a:pt x="0" y="18498"/>
                    </a:cubicBezTo>
                    <a:cubicBezTo>
                      <a:pt x="0" y="20211"/>
                      <a:pt x="2018" y="21600"/>
                      <a:pt x="4506" y="21600"/>
                    </a:cubicBezTo>
                    <a:cubicBezTo>
                      <a:pt x="6970" y="21600"/>
                      <a:pt x="8969" y="20238"/>
                      <a:pt x="9009" y="18548"/>
                    </a:cubicBezTo>
                    <a:lnTo>
                      <a:pt x="9014" y="18548"/>
                    </a:lnTo>
                    <a:lnTo>
                      <a:pt x="9014" y="6363"/>
                    </a:lnTo>
                    <a:lnTo>
                      <a:pt x="19082" y="4299"/>
                    </a:lnTo>
                    <a:lnTo>
                      <a:pt x="19082" y="11873"/>
                    </a:lnTo>
                    <a:cubicBezTo>
                      <a:pt x="18481" y="11669"/>
                      <a:pt x="17807" y="11551"/>
                      <a:pt x="17092" y="11551"/>
                    </a:cubicBezTo>
                    <a:cubicBezTo>
                      <a:pt x="14603" y="11551"/>
                      <a:pt x="12585" y="12940"/>
                      <a:pt x="12585" y="14654"/>
                    </a:cubicBezTo>
                    <a:cubicBezTo>
                      <a:pt x="12585" y="16367"/>
                      <a:pt x="14603" y="17756"/>
                      <a:pt x="17092" y="17756"/>
                    </a:cubicBezTo>
                    <a:cubicBezTo>
                      <a:pt x="19556" y="17756"/>
                      <a:pt x="21555" y="16393"/>
                      <a:pt x="21595" y="14704"/>
                    </a:cubicBezTo>
                    <a:lnTo>
                      <a:pt x="21599" y="14704"/>
                    </a:lnTo>
                    <a:lnTo>
                      <a:pt x="21599" y="2065"/>
                    </a:lnTo>
                    <a:lnTo>
                      <a:pt x="21600" y="2065"/>
                    </a:lnTo>
                    <a:lnTo>
                      <a:pt x="21600" y="0"/>
                    </a:lnTo>
                    <a:lnTo>
                      <a:pt x="21592" y="1"/>
                    </a:lnTo>
                    <a:close/>
                    <a:moveTo>
                      <a:pt x="21592" y="1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31" name="iş1îḑê"/>
            <p:cNvSpPr txBox="1"/>
            <p:nvPr/>
          </p:nvSpPr>
          <p:spPr>
            <a:xfrm>
              <a:off x="673101" y="4841149"/>
              <a:ext cx="10845798" cy="808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zh-CN" altLang="en-US" sz="2000" i="1" dirty="0"/>
                <a:t>这些模块都是功耗小，价格低，精度高的模块，十分适合小闹钟使用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芯片选择有讲究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9924" y="1402624"/>
            <a:ext cx="993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选择两个</a:t>
            </a:r>
            <a:r>
              <a:rPr lang="en-US" altLang="zh-CN" dirty="0"/>
              <a:t>74hc595,</a:t>
            </a:r>
            <a:r>
              <a:rPr lang="zh-CN" altLang="en-US" dirty="0"/>
              <a:t>以级联的模式控制数码管，控制八个数码管只用到了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IO</a:t>
            </a:r>
            <a:r>
              <a:rPr lang="zh-CN" altLang="en-US" dirty="0"/>
              <a:t>口，极大的节省了</a:t>
            </a:r>
            <a:r>
              <a:rPr lang="en-US" altLang="zh-CN" dirty="0"/>
              <a:t>IO</a:t>
            </a:r>
            <a:r>
              <a:rPr lang="zh-CN" altLang="en-US" dirty="0"/>
              <a:t>口的使用。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9924" y="2431323"/>
            <a:ext cx="99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选用</a:t>
            </a:r>
            <a:r>
              <a:rPr lang="en-US" altLang="zh-CN" dirty="0"/>
              <a:t>DHT11</a:t>
            </a:r>
            <a:r>
              <a:rPr lang="zh-CN" altLang="en-US" dirty="0"/>
              <a:t>温湿度采集，考虑到闹钟只使用在日常生活场景，所以选择了这个测量范围小的模块。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9924" y="3335383"/>
            <a:ext cx="970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因为闹钟总是容易忘记按时更换电池，所以采用</a:t>
            </a:r>
            <a:r>
              <a:rPr lang="en-US" altLang="zh-CN" dirty="0"/>
              <a:t>ds1302</a:t>
            </a:r>
            <a:r>
              <a:rPr lang="zh-CN" altLang="en-US" dirty="0"/>
              <a:t>使它掉电仍然正常计时，解决了每次都要重新设置时间的烦恼。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一些可以进一步提升的地方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9924" y="1506583"/>
            <a:ext cx="108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将数码管修改为液晶屏显示，可以设计美观的显示界面，使多种数据同时显示，便于使用。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9924" y="2420983"/>
            <a:ext cx="1085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闹钟声音频率大小具有可控性，使用旋转编码器的转动来控制蜂鸣器的频率，可以使使用者选择适合自己的频率。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9924" y="3605349"/>
            <a:ext cx="1069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目前亮度的控制仅有亮暗两种级别改变，可以采集光敏电阻</a:t>
            </a:r>
            <a:r>
              <a:rPr lang="en-US" altLang="zh-CN" dirty="0"/>
              <a:t>AD</a:t>
            </a:r>
            <a:r>
              <a:rPr lang="zh-CN" altLang="en-US" dirty="0"/>
              <a:t>值，将作为</a:t>
            </a:r>
            <a:r>
              <a:rPr lang="en-US" altLang="zh-CN" dirty="0" err="1"/>
              <a:t>pwm</a:t>
            </a:r>
            <a:r>
              <a:rPr lang="zh-CN" altLang="en-US" dirty="0"/>
              <a:t>信号输入数码管，使屏幕亮度更加均匀的改变。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82516" y="188572"/>
            <a:ext cx="6137275" cy="89535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硬件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23627" y="1355926"/>
            <a:ext cx="6137275" cy="3598039"/>
          </a:xfrm>
        </p:spPr>
        <p:txBody>
          <a:bodyPr>
            <a:noAutofit/>
          </a:bodyPr>
          <a:lstStyle/>
          <a:p>
            <a:pPr lvl="0"/>
            <a:r>
              <a:rPr lang="zh-CN" altLang="en-US" sz="2400" b="1" dirty="0"/>
              <a:t>为了避免成本溢出，本着简约的原则，硬件未集成</a:t>
            </a:r>
            <a:r>
              <a:rPr lang="en-US" altLang="zh-CN" sz="2400" b="1" dirty="0"/>
              <a:t>MCU</a:t>
            </a:r>
            <a:r>
              <a:rPr lang="zh-CN" altLang="en-US" sz="2400" b="1" dirty="0"/>
              <a:t>，选择以插针形式与主板链接</a:t>
            </a:r>
            <a:endParaRPr lang="en-US" altLang="zh-CN" sz="2400" b="1" dirty="0"/>
          </a:p>
          <a:p>
            <a:r>
              <a:rPr lang="zh-CN" altLang="en-US" sz="2400" b="1" dirty="0"/>
              <a:t>主控选用</a:t>
            </a:r>
            <a:r>
              <a:rPr lang="en-US" altLang="zh-CN" sz="2400" b="1" dirty="0"/>
              <a:t>STM32</a:t>
            </a:r>
            <a:r>
              <a:rPr lang="zh-CN" altLang="en-US" sz="2400" b="1" dirty="0"/>
              <a:t>，外设有蜂鸣器，</a:t>
            </a:r>
            <a:r>
              <a:rPr lang="en-US" altLang="zh-CN" sz="2400" b="1" dirty="0"/>
              <a:t>SN74HC595DR</a:t>
            </a:r>
            <a:r>
              <a:rPr lang="zh-CN" altLang="en-US" sz="2400" b="1" dirty="0"/>
              <a:t>控制的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位数码管，</a:t>
            </a:r>
            <a:r>
              <a:rPr lang="en-US" altLang="zh-CN" sz="2400" b="1" dirty="0"/>
              <a:t>DHT11</a:t>
            </a:r>
            <a:r>
              <a:rPr lang="zh-CN" altLang="en-US" sz="2400" b="1" dirty="0"/>
              <a:t>温湿度传感器，</a:t>
            </a:r>
            <a:r>
              <a:rPr lang="en-US" altLang="zh-CN" sz="2400" b="1" dirty="0"/>
              <a:t>DS1302N</a:t>
            </a:r>
            <a:r>
              <a:rPr lang="zh-CN" altLang="en-US" sz="2400" b="1" dirty="0"/>
              <a:t>时钟芯片。</a:t>
            </a:r>
            <a:endParaRPr lang="en-US" altLang="zh-CN" sz="2400" b="1" dirty="0"/>
          </a:p>
          <a:p>
            <a:r>
              <a:rPr lang="en-US" altLang="zh-CN" sz="2400" b="1" dirty="0"/>
              <a:t>ESP32-Cam</a:t>
            </a:r>
            <a:r>
              <a:rPr lang="zh-CN" altLang="en-US" sz="2400" b="1" dirty="0"/>
              <a:t>，用于识别用户疲劳情况，蜂鸣器报警。</a:t>
            </a:r>
            <a:endParaRPr lang="en-US" altLang="zh-CN" sz="2400" b="1" dirty="0"/>
          </a:p>
          <a:p>
            <a:r>
              <a:rPr lang="zh-CN" altLang="en-US" sz="2400" b="1" dirty="0"/>
              <a:t>缺点，</a:t>
            </a:r>
            <a:r>
              <a:rPr lang="en-US" altLang="zh-CN" sz="2400" b="1" dirty="0"/>
              <a:t>MCU</a:t>
            </a:r>
            <a:r>
              <a:rPr lang="zh-CN" altLang="en-US" sz="2400" b="1" dirty="0"/>
              <a:t>未集成</a:t>
            </a:r>
            <a:endParaRPr lang="en-US" altLang="zh-CN" sz="2400" b="1" dirty="0"/>
          </a:p>
          <a:p>
            <a:pPr lvl="0"/>
            <a:endParaRPr lang="zh-CN" altLang="en-US" sz="2400" b="1" dirty="0"/>
          </a:p>
        </p:txBody>
      </p:sp>
      <p:sp>
        <p:nvSpPr>
          <p:cNvPr id="33" name="标题 4"/>
          <p:cNvSpPr txBox="1"/>
          <p:nvPr/>
        </p:nvSpPr>
        <p:spPr>
          <a:xfrm>
            <a:off x="438431" y="236920"/>
            <a:ext cx="105727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latin typeface="Impact" panose="020B0806030902050204" pitchFamily="34" charset="0"/>
              </a:rPr>
              <a:t>03</a:t>
            </a:r>
            <a:endParaRPr lang="zh-CN" altLang="en-US" sz="66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8" y="0"/>
            <a:ext cx="973340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444" y="3223378"/>
            <a:ext cx="9303582" cy="323924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1" y="-296189"/>
            <a:ext cx="9695003" cy="35195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051538" cy="2770798"/>
          </a:xfrm>
        </p:spPr>
        <p:txBody>
          <a:bodyPr/>
          <a:lstStyle/>
          <a:p>
            <a:r>
              <a:rPr lang="en-US" altLang="zh-CN" dirty="0"/>
              <a:t>PCB</a:t>
            </a:r>
            <a:r>
              <a:rPr lang="zh-CN" altLang="en-US" dirty="0"/>
              <a:t>板</a:t>
            </a:r>
            <a:r>
              <a:rPr lang="en-US" altLang="zh-CN" dirty="0"/>
              <a:t>3D</a:t>
            </a:r>
            <a:r>
              <a:rPr lang="zh-CN" altLang="en-US" dirty="0"/>
              <a:t>渲染图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092" y="36982"/>
            <a:ext cx="8503345" cy="3307411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0" y="3429000"/>
            <a:ext cx="7918938" cy="33454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7038" y="1770927"/>
            <a:ext cx="10368806" cy="230047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3723" y="365125"/>
            <a:ext cx="10580077" cy="5811838"/>
          </a:xfrm>
        </p:spPr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外壳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C4D</a:t>
            </a:r>
            <a:r>
              <a:rPr lang="zh-CN" altLang="en-US" dirty="0"/>
              <a:t>制作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97" y="1434748"/>
            <a:ext cx="5419389" cy="48945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217499" y="2548577"/>
            <a:ext cx="5426076" cy="1621509"/>
          </a:xfrm>
        </p:spPr>
        <p:txBody>
          <a:bodyPr/>
          <a:lstStyle/>
          <a:p>
            <a:r>
              <a:rPr lang="en-US" altLang="zh-C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THANKS</a:t>
            </a:r>
            <a:endParaRPr lang="zh-CN" alt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382962" y="4671754"/>
            <a:ext cx="5426076" cy="296271"/>
          </a:xfrm>
        </p:spPr>
        <p:txBody>
          <a:bodyPr/>
          <a:lstStyle/>
          <a:p>
            <a:r>
              <a:rPr lang="zh-CN" altLang="en-US" dirty="0"/>
              <a:t>覃俊富 魏方传 刘辉健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文本占位符 6">
            <a:extLst>
              <a:ext uri="{FF2B5EF4-FFF2-40B4-BE49-F238E27FC236}">
                <a16:creationId xmlns:a16="http://schemas.microsoft.com/office/drawing/2014/main" id="{BB5EF918-EF31-7731-DC01-1D7C1A093D3F}"/>
              </a:ext>
            </a:extLst>
          </p:cNvPr>
          <p:cNvSpPr txBox="1">
            <a:spLocks/>
          </p:cNvSpPr>
          <p:nvPr/>
        </p:nvSpPr>
        <p:spPr>
          <a:xfrm>
            <a:off x="4614908" y="4867392"/>
            <a:ext cx="7381876" cy="2962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西南交通大学</a:t>
            </a:r>
            <a:r>
              <a:rPr lang="en-US" alt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SWJTU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7348" y="836022"/>
            <a:ext cx="1090313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002060"/>
                </a:solidFill>
                <a:effectLst/>
                <a:latin typeface="Söhne"/>
              </a:rPr>
              <a:t>作为大学生的你是否在为均分不足</a:t>
            </a:r>
            <a:r>
              <a:rPr lang="en-US" altLang="zh-CN" sz="2000" b="0" i="0" dirty="0">
                <a:solidFill>
                  <a:srgbClr val="002060"/>
                </a:solidFill>
                <a:effectLst/>
                <a:latin typeface="Söhne"/>
              </a:rPr>
              <a:t>99</a:t>
            </a:r>
            <a:r>
              <a:rPr lang="zh-CN" altLang="en-US" sz="2000" b="0" i="0" dirty="0">
                <a:solidFill>
                  <a:srgbClr val="002060"/>
                </a:solidFill>
                <a:effectLst/>
                <a:latin typeface="Söhne"/>
              </a:rPr>
              <a:t>而垂头丧气，是否又因为竞赛难以取得国一而心生懊悔。为了帮助各位卷王大学生更好地管理时间，我们推出了一款卷王闹钟，拥有了它，让你卷掉周围所有同学，成为真正的卷王。</a:t>
            </a:r>
          </a:p>
          <a:p>
            <a:pPr algn="l"/>
            <a:r>
              <a:rPr lang="zh-CN" altLang="en-US" sz="2000" b="0" i="0" dirty="0">
                <a:solidFill>
                  <a:srgbClr val="002060"/>
                </a:solidFill>
                <a:effectLst/>
                <a:latin typeface="Söhne"/>
              </a:rPr>
              <a:t>这款卷王闹钟最有创意的设计便是疲劳检测功能，每当你感觉到困倦，闹钟就会精确的检测并对你加以提醒，防止低效率的学习，让你专心休息，精力充沛后再继续学习。</a:t>
            </a:r>
          </a:p>
          <a:p>
            <a:pPr algn="l"/>
            <a:r>
              <a:rPr lang="zh-CN" altLang="en-US" sz="2000" b="0" i="0" dirty="0">
                <a:solidFill>
                  <a:srgbClr val="002060"/>
                </a:solidFill>
                <a:effectLst/>
                <a:latin typeface="Söhne"/>
              </a:rPr>
              <a:t>这款卷王闹钟拥有年月日和时分秒的多重时间显示功能，同时还能储存时间记录，即使意外断电也不必担心时间丢失。同时，其数字显示屏幕的亮度可以根据周围环境自动调节，让你在任何光线下都可以轻松看清时间，同时也不会对你的眼睛造成刺激。</a:t>
            </a:r>
          </a:p>
          <a:p>
            <a:pPr algn="l"/>
            <a:r>
              <a:rPr lang="zh-CN" altLang="en-US" sz="2000" b="0" i="0" dirty="0">
                <a:solidFill>
                  <a:srgbClr val="002060"/>
                </a:solidFill>
                <a:effectLst/>
                <a:latin typeface="Söhne"/>
              </a:rPr>
              <a:t>针对学业繁忙的大学生，我们特别添加了三个闹钟功能，帮助你合理规划时间，充分利用每一分钟，不再错失重要的学习时间和机会。</a:t>
            </a:r>
          </a:p>
          <a:p>
            <a:pPr algn="l"/>
            <a:r>
              <a:rPr lang="zh-CN" altLang="en-US" sz="2000" b="0" i="0" dirty="0">
                <a:solidFill>
                  <a:srgbClr val="002060"/>
                </a:solidFill>
                <a:effectLst/>
                <a:latin typeface="Söhne"/>
              </a:rPr>
              <a:t>除此之外，这款智能闹钟还可以实时读取室内温度和湿度，让你时刻了解室内的环境状况，为你提供一个更加舒适的学习空间。</a:t>
            </a:r>
          </a:p>
          <a:p>
            <a:pPr algn="l"/>
            <a:r>
              <a:rPr lang="zh-CN" altLang="en-US" sz="2000" b="0" i="0" dirty="0">
                <a:solidFill>
                  <a:srgbClr val="002060"/>
                </a:solidFill>
                <a:effectLst/>
                <a:latin typeface="Söhne"/>
              </a:rPr>
              <a:t>不再为时间和学习效率而烦恼，我们的卷王将是你的时间管家，让你的学业之路更加畅通无阻。赶快行动起来，让这款卷王闹钟成为你不可或缺的学习伙伴吧！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highlight>
                  <a:srgbClr val="FF9802"/>
                </a:highlight>
              </a:rPr>
              <a:t>码云仓库：https://gitee.com/wei-fangchuan/smart_clock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0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8038" y="1442249"/>
            <a:ext cx="10872450" cy="4229566"/>
            <a:chOff x="648038" y="1442249"/>
            <a:chExt cx="10872450" cy="4229566"/>
          </a:xfrm>
        </p:grpSpPr>
        <p:sp>
          <p:nvSpPr>
            <p:cNvPr id="3" name="iś1îďé"/>
            <p:cNvSpPr/>
            <p:nvPr/>
          </p:nvSpPr>
          <p:spPr bwMode="auto">
            <a:xfrm rot="610268">
              <a:off x="4224180" y="3695598"/>
              <a:ext cx="1187744" cy="1497020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" name="í$ḷíḋè"/>
            <p:cNvSpPr/>
            <p:nvPr/>
          </p:nvSpPr>
          <p:spPr bwMode="auto">
            <a:xfrm rot="16200000">
              <a:off x="1772352" y="1064207"/>
              <a:ext cx="1296144" cy="205222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" name="ïs1íḍè"/>
            <p:cNvSpPr/>
            <p:nvPr/>
          </p:nvSpPr>
          <p:spPr bwMode="auto">
            <a:xfrm rot="3712223">
              <a:off x="855993" y="1330709"/>
              <a:ext cx="4066498" cy="4482407"/>
            </a:xfrm>
            <a:custGeom>
              <a:avLst/>
              <a:gdLst>
                <a:gd name="connsiteX0" fmla="*/ 0 w 4066498"/>
                <a:gd name="connsiteY0" fmla="*/ 2863075 h 4482407"/>
                <a:gd name="connsiteX1" fmla="*/ 1937533 w 4066498"/>
                <a:gd name="connsiteY1" fmla="*/ 0 h 4482407"/>
                <a:gd name="connsiteX2" fmla="*/ 4066498 w 4066498"/>
                <a:gd name="connsiteY2" fmla="*/ 1138176 h 4482407"/>
                <a:gd name="connsiteX3" fmla="*/ 3028971 w 4066498"/>
                <a:gd name="connsiteY3" fmla="*/ 4482407 h 4482407"/>
                <a:gd name="connsiteX4" fmla="*/ 0 w 4066498"/>
                <a:gd name="connsiteY4" fmla="*/ 2863075 h 448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498" h="4482407">
                  <a:moveTo>
                    <a:pt x="0" y="2863075"/>
                  </a:moveTo>
                  <a:lnTo>
                    <a:pt x="1937533" y="0"/>
                  </a:lnTo>
                  <a:lnTo>
                    <a:pt x="4066498" y="1138176"/>
                  </a:lnTo>
                  <a:lnTo>
                    <a:pt x="3028971" y="4482407"/>
                  </a:lnTo>
                  <a:lnTo>
                    <a:pt x="0" y="28630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í$lîḍê"/>
            <p:cNvSpPr/>
            <p:nvPr/>
          </p:nvSpPr>
          <p:spPr>
            <a:xfrm rot="10800000" flipV="1">
              <a:off x="1510436" y="3209926"/>
              <a:ext cx="2972566" cy="823924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2800" b="1" i="1" dirty="0"/>
                <a:t>组成</a:t>
              </a:r>
              <a:endParaRPr lang="en-US" altLang="zh-CN" sz="2800" b="1" i="1" dirty="0"/>
            </a:p>
          </p:txBody>
        </p:sp>
        <p:sp>
          <p:nvSpPr>
            <p:cNvPr id="7" name="îśḷíḋè"/>
            <p:cNvSpPr/>
            <p:nvPr/>
          </p:nvSpPr>
          <p:spPr>
            <a:xfrm>
              <a:off x="6236451" y="5047466"/>
              <a:ext cx="624349" cy="62434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8" name="íṧ1îḓè"/>
            <p:cNvSpPr txBox="1"/>
            <p:nvPr/>
          </p:nvSpPr>
          <p:spPr>
            <a:xfrm>
              <a:off x="6860795" y="5115996"/>
              <a:ext cx="4659689" cy="43054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2000" b="1" dirty="0"/>
                <a:t>硬件部分</a:t>
              </a:r>
            </a:p>
          </p:txBody>
        </p:sp>
        <p:sp>
          <p:nvSpPr>
            <p:cNvPr id="9" name="išľiḋé"/>
            <p:cNvSpPr txBox="1"/>
            <p:nvPr/>
          </p:nvSpPr>
          <p:spPr>
            <a:xfrm>
              <a:off x="6860799" y="5320887"/>
              <a:ext cx="4659689" cy="350927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0" name="iṧľîďé"/>
            <p:cNvSpPr/>
            <p:nvPr/>
          </p:nvSpPr>
          <p:spPr>
            <a:xfrm>
              <a:off x="6241890" y="4168890"/>
              <a:ext cx="624349" cy="624349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íṥlíḍè"/>
            <p:cNvSpPr txBox="1"/>
            <p:nvPr/>
          </p:nvSpPr>
          <p:spPr>
            <a:xfrm>
              <a:off x="6860799" y="4011767"/>
              <a:ext cx="4659689" cy="43054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endParaRPr lang="zh-CN" altLang="en-US" sz="2000" b="1" dirty="0"/>
            </a:p>
          </p:txBody>
        </p:sp>
        <p:sp>
          <p:nvSpPr>
            <p:cNvPr id="12" name="íśḻiďé"/>
            <p:cNvSpPr txBox="1"/>
            <p:nvPr/>
          </p:nvSpPr>
          <p:spPr>
            <a:xfrm>
              <a:off x="6860796" y="4285391"/>
              <a:ext cx="4659689" cy="350927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dk1">
                      <a:lumMod val="100000"/>
                    </a:schemeClr>
                  </a:solidFill>
                </a:rPr>
                <a:t>Stm32f103c8t6</a:t>
              </a:r>
              <a:r>
                <a:rPr lang="zh-CN" altLang="en-US" sz="2800" dirty="0">
                  <a:solidFill>
                    <a:schemeClr val="dk1">
                      <a:lumMod val="100000"/>
                    </a:schemeClr>
                  </a:solidFill>
                </a:rPr>
                <a:t>最小系统 </a:t>
              </a:r>
            </a:p>
          </p:txBody>
        </p:sp>
        <p:sp>
          <p:nvSpPr>
            <p:cNvPr id="13" name="ïSḻíḓè"/>
            <p:cNvSpPr/>
            <p:nvPr/>
          </p:nvSpPr>
          <p:spPr>
            <a:xfrm>
              <a:off x="6241890" y="3290314"/>
              <a:ext cx="624349" cy="62434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4" name="i$ľîdé"/>
            <p:cNvSpPr txBox="1"/>
            <p:nvPr/>
          </p:nvSpPr>
          <p:spPr>
            <a:xfrm>
              <a:off x="6860796" y="3378038"/>
              <a:ext cx="4659689" cy="43054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2000" b="1" dirty="0"/>
                <a:t>控制部分</a:t>
              </a:r>
            </a:p>
          </p:txBody>
        </p:sp>
        <p:sp>
          <p:nvSpPr>
            <p:cNvPr id="15" name="ïSḻîḑé"/>
            <p:cNvSpPr txBox="1"/>
            <p:nvPr/>
          </p:nvSpPr>
          <p:spPr>
            <a:xfrm>
              <a:off x="6860799" y="3563735"/>
              <a:ext cx="4659689" cy="350927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6" name="í$ľiďé"/>
            <p:cNvSpPr/>
            <p:nvPr/>
          </p:nvSpPr>
          <p:spPr>
            <a:xfrm>
              <a:off x="6241890" y="2411738"/>
              <a:ext cx="624349" cy="624349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iSľîdè"/>
            <p:cNvSpPr txBox="1"/>
            <p:nvPr/>
          </p:nvSpPr>
          <p:spPr>
            <a:xfrm>
              <a:off x="6860795" y="2488374"/>
              <a:ext cx="4659689" cy="43054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endParaRPr lang="zh-CN" altLang="en-US" sz="2000" b="1" dirty="0"/>
            </a:p>
          </p:txBody>
        </p:sp>
        <p:sp>
          <p:nvSpPr>
            <p:cNvPr id="18" name="îsḻîḍe"/>
            <p:cNvSpPr txBox="1"/>
            <p:nvPr/>
          </p:nvSpPr>
          <p:spPr>
            <a:xfrm>
              <a:off x="6860798" y="2529160"/>
              <a:ext cx="4659689" cy="350927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dk1">
                      <a:lumMod val="100000"/>
                    </a:schemeClr>
                  </a:solidFill>
                </a:rPr>
                <a:t>Esp32-cam&amp;opencv</a:t>
              </a:r>
              <a:endParaRPr lang="zh-CN" altLang="en-US" sz="28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9" name="îṣḻïḋé"/>
            <p:cNvSpPr/>
            <p:nvPr/>
          </p:nvSpPr>
          <p:spPr>
            <a:xfrm>
              <a:off x="6241892" y="1533162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20" name="išľîḍè"/>
            <p:cNvSpPr txBox="1"/>
            <p:nvPr/>
          </p:nvSpPr>
          <p:spPr>
            <a:xfrm>
              <a:off x="6860799" y="1572261"/>
              <a:ext cx="4659689" cy="43054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2000" b="1" dirty="0"/>
                <a:t>视觉部分</a:t>
              </a:r>
            </a:p>
          </p:txBody>
        </p:sp>
        <p:sp>
          <p:nvSpPr>
            <p:cNvPr id="21" name="íšļiḑé"/>
            <p:cNvSpPr txBox="1"/>
            <p:nvPr/>
          </p:nvSpPr>
          <p:spPr>
            <a:xfrm>
              <a:off x="6860799" y="1806583"/>
              <a:ext cx="4659689" cy="350927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860799" y="2216515"/>
              <a:ext cx="465968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860799" y="3104616"/>
              <a:ext cx="465968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860799" y="3999966"/>
              <a:ext cx="465968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860799" y="4895316"/>
              <a:ext cx="465968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678985" y="2771865"/>
            <a:ext cx="8834029" cy="2390140"/>
          </a:xfrm>
        </p:spPr>
        <p:txBody>
          <a:bodyPr>
            <a:noAutofit/>
          </a:bodyPr>
          <a:lstStyle/>
          <a:p>
            <a:r>
              <a:rPr lang="zh-CN" altLang="en-US" sz="3600" dirty="0">
                <a:sym typeface="+mn-ea"/>
              </a:rPr>
              <a:t>本项目将</a:t>
            </a:r>
            <a:r>
              <a:rPr lang="en-US" altLang="zh-CN" sz="3600" dirty="0">
                <a:sym typeface="+mn-ea"/>
              </a:rPr>
              <a:t>esp32</a:t>
            </a:r>
            <a:r>
              <a:rPr lang="zh-CN" altLang="en-US" sz="3600" dirty="0">
                <a:sym typeface="+mn-ea"/>
              </a:rPr>
              <a:t>的</a:t>
            </a:r>
            <a:r>
              <a:rPr lang="en-US" altLang="zh-CN" sz="3600" dirty="0">
                <a:sym typeface="+mn-ea"/>
              </a:rPr>
              <a:t>WIFI</a:t>
            </a:r>
            <a:r>
              <a:rPr lang="zh-CN" altLang="en-US" sz="3600" dirty="0">
                <a:sym typeface="+mn-ea"/>
              </a:rPr>
              <a:t>配置为STA模式，</a:t>
            </a:r>
            <a:r>
              <a:rPr lang="en-US" altLang="zh-CN" sz="3600" dirty="0">
                <a:sym typeface="+mn-ea"/>
              </a:rPr>
              <a:t>esp32</a:t>
            </a:r>
            <a:r>
              <a:rPr lang="zh-CN" altLang="en-US" sz="3600" dirty="0">
                <a:sym typeface="+mn-ea"/>
              </a:rPr>
              <a:t>用</a:t>
            </a:r>
            <a:r>
              <a:rPr lang="en-US" altLang="zh-CN" sz="3600" dirty="0">
                <a:sym typeface="+mn-ea"/>
              </a:rPr>
              <a:t>Webserver</a:t>
            </a:r>
            <a:r>
              <a:rPr lang="zh-CN" altLang="en-US" sz="3600" dirty="0">
                <a:sym typeface="+mn-ea"/>
              </a:rPr>
              <a:t>库创建局域网站，电脑通过访问该局域网站来逐帧获取图片，然后用</a:t>
            </a:r>
            <a:r>
              <a:rPr lang="en-US" altLang="zh-CN" sz="3600" dirty="0" err="1">
                <a:sym typeface="+mn-ea"/>
              </a:rPr>
              <a:t>opencv</a:t>
            </a:r>
            <a:r>
              <a:rPr lang="zh-CN" altLang="en-US" sz="3600" dirty="0">
                <a:sym typeface="+mn-ea"/>
              </a:rPr>
              <a:t>通过识别人脸特征点来实现疲劳监测。当人眼闭合达到一定阈值并持续一段时间后判断为疲劳，然后电脑通过</a:t>
            </a:r>
            <a:r>
              <a:rPr lang="en-US" altLang="zh-CN" sz="3600" dirty="0">
                <a:sym typeface="+mn-ea"/>
              </a:rPr>
              <a:t>TCP</a:t>
            </a:r>
            <a:r>
              <a:rPr lang="zh-CN" altLang="en-US" sz="3600" dirty="0">
                <a:sym typeface="+mn-ea"/>
              </a:rPr>
              <a:t>通信将数据发送到</a:t>
            </a:r>
            <a:r>
              <a:rPr lang="en-US" altLang="zh-CN" sz="3600" dirty="0">
                <a:sym typeface="+mn-ea"/>
              </a:rPr>
              <a:t>esp32</a:t>
            </a:r>
            <a:r>
              <a:rPr lang="zh-CN" altLang="en-US" sz="3600" dirty="0">
                <a:sym typeface="+mn-ea"/>
              </a:rPr>
              <a:t>来，再用</a:t>
            </a:r>
            <a:r>
              <a:rPr lang="en-US" altLang="zh-CN" sz="3600" dirty="0">
                <a:sym typeface="+mn-ea"/>
              </a:rPr>
              <a:t>esp32</a:t>
            </a:r>
            <a:r>
              <a:rPr lang="zh-CN" altLang="en-US" sz="3600" dirty="0">
                <a:sym typeface="+mn-ea"/>
              </a:rPr>
              <a:t>进行处理。</a:t>
            </a:r>
            <a:endParaRPr lang="zh-CN" altLang="en-US" sz="3600" dirty="0"/>
          </a:p>
        </p:txBody>
      </p:sp>
      <p:sp>
        <p:nvSpPr>
          <p:cNvPr id="33" name="标题 4"/>
          <p:cNvSpPr txBox="1"/>
          <p:nvPr/>
        </p:nvSpPr>
        <p:spPr>
          <a:xfrm>
            <a:off x="316865" y="1583690"/>
            <a:ext cx="1057275" cy="1300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latin typeface="Impact" panose="020B0806030902050204" pitchFamily="34" charset="0"/>
              </a:rPr>
              <a:t>01</a:t>
            </a:r>
            <a:endParaRPr lang="zh-CN" altLang="en-US" sz="66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42465" y="2269490"/>
            <a:ext cx="9198610" cy="1246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660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sym typeface="+mn-ea"/>
            </a:endParaRPr>
          </a:p>
        </p:txBody>
      </p:sp>
      <p:pic>
        <p:nvPicPr>
          <p:cNvPr id="5" name="图片 4" descr="EFW875~`}QD_4J4)3M1FM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95" y="0"/>
            <a:ext cx="9620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${IB_G`K9UZQQDTIWVLQ3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30" y="82550"/>
            <a:ext cx="96202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EFBEB2B-D1E9-8D43-B09D-DB809136B7DF}"/>
                  </a:ext>
                </a:extLst>
              </p14:cNvPr>
              <p14:cNvContentPartPr/>
              <p14:nvPr/>
            </p14:nvContentPartPr>
            <p14:xfrm>
              <a:off x="956520" y="921720"/>
              <a:ext cx="2162160" cy="1090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EFBEB2B-D1E9-8D43-B09D-DB809136B7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880" y="858720"/>
                <a:ext cx="2287800" cy="121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UEU1$Q_XN[@%CZJ}VK[_@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0"/>
            <a:ext cx="962025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FBA216A-1781-31C5-07AD-9FF4A1D3A9EA}"/>
                  </a:ext>
                </a:extLst>
              </p14:cNvPr>
              <p14:cNvContentPartPr/>
              <p14:nvPr/>
            </p14:nvContentPartPr>
            <p14:xfrm>
              <a:off x="965520" y="599246"/>
              <a:ext cx="1862280" cy="9374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FBA216A-1781-31C5-07AD-9FF4A1D3A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880" y="536606"/>
                <a:ext cx="1987920" cy="106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97230" y="857459"/>
            <a:ext cx="11386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+mn-cs"/>
              </a:rPr>
              <a:t>02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058164" y="1118841"/>
            <a:ext cx="6198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  <a:cs typeface="+mn-cs"/>
              </a:rPr>
              <a:t>仍然存在的问题</a:t>
            </a:r>
            <a:endParaRPr lang="zh-CN" altLang="en-US" sz="3200" dirty="0"/>
          </a:p>
        </p:txBody>
      </p:sp>
      <p:sp>
        <p:nvSpPr>
          <p:cNvPr id="6" name="文本占位符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57504" y="1965567"/>
            <a:ext cx="5285250" cy="255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/>
              <a:t>若使用单线程</a:t>
            </a:r>
            <a:r>
              <a:rPr lang="en-US" altLang="zh-CN" sz="1800" b="1" dirty="0"/>
              <a:t>TCP</a:t>
            </a:r>
            <a:r>
              <a:rPr lang="zh-CN" altLang="en-US" sz="1800" b="1" dirty="0"/>
              <a:t>通信，在进行一次通信之后（只能传输一次数据）服务器就会关闭。若使用多线程通信，那么电脑可以多次给</a:t>
            </a:r>
            <a:r>
              <a:rPr lang="en-US" altLang="zh-CN" sz="1800" b="1" dirty="0"/>
              <a:t>esp32</a:t>
            </a:r>
            <a:r>
              <a:rPr lang="zh-CN" altLang="en-US" sz="1800" b="1" dirty="0"/>
              <a:t>发送数据，但是会一直占用</a:t>
            </a:r>
            <a:r>
              <a:rPr lang="en-US" altLang="zh-CN" sz="1800" b="1" dirty="0"/>
              <a:t>esp32</a:t>
            </a:r>
            <a:r>
              <a:rPr lang="zh-CN" altLang="en-US" sz="1800" b="1" dirty="0"/>
              <a:t>资源，导致图片传输十分卡顿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4"/>
          <p:cNvSpPr txBox="1"/>
          <p:nvPr/>
        </p:nvSpPr>
        <p:spPr>
          <a:xfrm>
            <a:off x="669925" y="2673350"/>
            <a:ext cx="105727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latin typeface="Impact" panose="020B0806030902050204" pitchFamily="34" charset="0"/>
              </a:rPr>
              <a:t>02</a:t>
            </a:r>
            <a:endParaRPr lang="zh-CN" altLang="en-US" sz="6600" dirty="0"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2465" y="2269490"/>
            <a:ext cx="9198610" cy="1246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6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STM32</a:t>
            </a:r>
            <a:r>
              <a:rPr lang="zh-CN" altLang="en-US" sz="66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完成基础部分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299b13bc-fff4-4171-9d91-8ac04d69a5bd"/>
  <p:tag name="KSO_WPP_MARK_KEY" val="6a45706e-1df9-43cf-bb05-6b23343e3398"/>
  <p:tag name="COMMONDATA" val="eyJoZGlkIjoiNzI3NTYzNzNjMDI0NDc4NWE3ZDUwNTMzMjdlZDU0Yz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0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1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385,&quot;width&quot;:851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2058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11E84"/>
      </a:accent1>
      <a:accent2>
        <a:srgbClr val="F87F3C"/>
      </a:accent2>
      <a:accent3>
        <a:srgbClr val="9E2AE2"/>
      </a:accent3>
      <a:accent4>
        <a:srgbClr val="56E5E7"/>
      </a:accent4>
      <a:accent5>
        <a:srgbClr val="1E6DD7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11E84"/>
      </a:accent1>
      <a:accent2>
        <a:srgbClr val="F87F3C"/>
      </a:accent2>
      <a:accent3>
        <a:srgbClr val="9E2AE2"/>
      </a:accent3>
      <a:accent4>
        <a:srgbClr val="56E5E7"/>
      </a:accent4>
      <a:accent5>
        <a:srgbClr val="1E6DD7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11E84"/>
    </a:accent1>
    <a:accent2>
      <a:srgbClr val="F87F3C"/>
    </a:accent2>
    <a:accent3>
      <a:srgbClr val="9E2AE2"/>
    </a:accent3>
    <a:accent4>
      <a:srgbClr val="56E5E7"/>
    </a:accent4>
    <a:accent5>
      <a:srgbClr val="1E6DD7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11E84"/>
    </a:accent1>
    <a:accent2>
      <a:srgbClr val="F87F3C"/>
    </a:accent2>
    <a:accent3>
      <a:srgbClr val="9E2AE2"/>
    </a:accent3>
    <a:accent4>
      <a:srgbClr val="56E5E7"/>
    </a:accent4>
    <a:accent5>
      <a:srgbClr val="1E6DD7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11E84"/>
    </a:accent1>
    <a:accent2>
      <a:srgbClr val="F87F3C"/>
    </a:accent2>
    <a:accent3>
      <a:srgbClr val="9E2AE2"/>
    </a:accent3>
    <a:accent4>
      <a:srgbClr val="56E5E7"/>
    </a:accent4>
    <a:accent5>
      <a:srgbClr val="1E6DD7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11E84"/>
    </a:accent1>
    <a:accent2>
      <a:srgbClr val="F87F3C"/>
    </a:accent2>
    <a:accent3>
      <a:srgbClr val="9E2AE2"/>
    </a:accent3>
    <a:accent4>
      <a:srgbClr val="56E5E7"/>
    </a:accent4>
    <a:accent5>
      <a:srgbClr val="1E6DD7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11E84"/>
    </a:accent1>
    <a:accent2>
      <a:srgbClr val="F87F3C"/>
    </a:accent2>
    <a:accent3>
      <a:srgbClr val="9E2AE2"/>
    </a:accent3>
    <a:accent4>
      <a:srgbClr val="56E5E7"/>
    </a:accent4>
    <a:accent5>
      <a:srgbClr val="1E6DD7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11E84"/>
    </a:accent1>
    <a:accent2>
      <a:srgbClr val="F87F3C"/>
    </a:accent2>
    <a:accent3>
      <a:srgbClr val="9E2AE2"/>
    </a:accent3>
    <a:accent4>
      <a:srgbClr val="56E5E7"/>
    </a:accent4>
    <a:accent5>
      <a:srgbClr val="1E6DD7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</TotalTime>
  <Words>862</Words>
  <Application>Microsoft Office PowerPoint</Application>
  <PresentationFormat>宽屏</PresentationFormat>
  <Paragraphs>71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Söhne</vt:lpstr>
      <vt:lpstr>Arial</vt:lpstr>
      <vt:lpstr>Calibri</vt:lpstr>
      <vt:lpstr>Impact</vt:lpstr>
      <vt:lpstr>主题5</vt:lpstr>
      <vt:lpstr>1_主题5</vt:lpstr>
      <vt:lpstr>卷王闹钟</vt:lpstr>
      <vt:lpstr>PowerPoint 演示文稿</vt:lpstr>
      <vt:lpstr>PowerPoint 演示文稿</vt:lpstr>
      <vt:lpstr>本项目将esp32的WIFI配置为STA模式，esp32用Webserver库创建局域网站，电脑通过访问该局域网站来逐帧获取图片，然后用opencv通过识别人脸特征点来实现疲劳监测。当人眼闭合达到一定阈值并持续一段时间后判断为疲劳，然后电脑通过TCP通信将数据发送到esp32来，再用esp32进行处理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实现的功能</vt:lpstr>
      <vt:lpstr>       所使用的模块</vt:lpstr>
      <vt:lpstr>芯片选择有讲究</vt:lpstr>
      <vt:lpstr>一些可以进一步提升的地方</vt:lpstr>
      <vt:lpstr>硬件</vt:lpstr>
      <vt:lpstr>PowerPoint 演示文稿</vt:lpstr>
      <vt:lpstr>PowerPoint 演示文稿</vt:lpstr>
      <vt:lpstr>PCB板3D渲染图</vt:lpstr>
      <vt:lpstr>PowerPoint 演示文稿</vt:lpstr>
      <vt:lpstr>THANKS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Fangchuan</cp:lastModifiedBy>
  <cp:revision>28</cp:revision>
  <cp:lastPrinted>2018-05-21T16:00:00Z</cp:lastPrinted>
  <dcterms:created xsi:type="dcterms:W3CDTF">2018-05-21T16:00:00Z</dcterms:created>
  <dcterms:modified xsi:type="dcterms:W3CDTF">2023-04-27T09:24:05Z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2052-11.1.0.14036</vt:lpwstr>
  </property>
  <property fmtid="{D5CDD505-2E9C-101B-9397-08002B2CF9AE}" pid="4" name="ICV">
    <vt:lpwstr>D1B4384AA88B4841BDC9211896CFC566_12</vt:lpwstr>
  </property>
</Properties>
</file>